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17" r:id="rId4"/>
    <p:sldMasterId id="2147483719" r:id="rId5"/>
    <p:sldMasterId id="2147483731" r:id="rId6"/>
    <p:sldMasterId id="2147483746" r:id="rId7"/>
    <p:sldMasterId id="2147483758" r:id="rId8"/>
  </p:sldMasterIdLst>
  <p:notesMasterIdLst>
    <p:notesMasterId r:id="rId60"/>
  </p:notesMasterIdLst>
  <p:sldIdLst>
    <p:sldId id="256" r:id="rId9"/>
    <p:sldId id="275" r:id="rId10"/>
    <p:sldId id="258" r:id="rId11"/>
    <p:sldId id="259" r:id="rId12"/>
    <p:sldId id="1531" r:id="rId13"/>
    <p:sldId id="439" r:id="rId14"/>
    <p:sldId id="450" r:id="rId15"/>
    <p:sldId id="458" r:id="rId16"/>
    <p:sldId id="1530" r:id="rId17"/>
    <p:sldId id="1526" r:id="rId18"/>
    <p:sldId id="1527" r:id="rId19"/>
    <p:sldId id="1528" r:id="rId20"/>
    <p:sldId id="1525" r:id="rId21"/>
    <p:sldId id="1529" r:id="rId22"/>
    <p:sldId id="1524" r:id="rId23"/>
    <p:sldId id="1074" r:id="rId24"/>
    <p:sldId id="1517" r:id="rId25"/>
    <p:sldId id="1522" r:id="rId26"/>
    <p:sldId id="1080" r:id="rId27"/>
    <p:sldId id="1081" r:id="rId28"/>
    <p:sldId id="1082" r:id="rId29"/>
    <p:sldId id="266" r:id="rId30"/>
    <p:sldId id="1518" r:id="rId31"/>
    <p:sldId id="1303" r:id="rId32"/>
    <p:sldId id="1505" r:id="rId33"/>
    <p:sldId id="1417" r:id="rId34"/>
    <p:sldId id="260" r:id="rId35"/>
    <p:sldId id="1085" r:id="rId36"/>
    <p:sldId id="1515" r:id="rId37"/>
    <p:sldId id="1516" r:id="rId38"/>
    <p:sldId id="279" r:id="rId39"/>
    <p:sldId id="271" r:id="rId40"/>
    <p:sldId id="267" r:id="rId41"/>
    <p:sldId id="1532" r:id="rId42"/>
    <p:sldId id="1533" r:id="rId43"/>
    <p:sldId id="1534" r:id="rId44"/>
    <p:sldId id="1535" r:id="rId45"/>
    <p:sldId id="1536" r:id="rId46"/>
    <p:sldId id="270" r:id="rId47"/>
    <p:sldId id="274" r:id="rId48"/>
    <p:sldId id="283" r:id="rId49"/>
    <p:sldId id="284" r:id="rId50"/>
    <p:sldId id="1431" r:id="rId51"/>
    <p:sldId id="1506" r:id="rId52"/>
    <p:sldId id="257" r:id="rId53"/>
    <p:sldId id="1523" r:id="rId54"/>
    <p:sldId id="1509" r:id="rId55"/>
    <p:sldId id="1511" r:id="rId56"/>
    <p:sldId id="1520" r:id="rId57"/>
    <p:sldId id="1510" r:id="rId58"/>
    <p:sldId id="1519" r:id="rId5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A7390"/>
    <a:srgbClr val="009999"/>
    <a:srgbClr val="37957A"/>
    <a:srgbClr val="339966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95" autoAdjust="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0D2DC-112E-4BC9-ABFA-0220884DEC9C}" type="datetimeFigureOut">
              <a:rPr lang="de-DE" smtClean="0"/>
              <a:t>20.02.2020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3B5E1-0347-42CB-9EF5-8AD0469C1B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7310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0FEB2-042F-42B9-892D-026E58C6406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4050" y="633413"/>
            <a:ext cx="5611813" cy="3157537"/>
          </a:xfrm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1578" y="3999226"/>
            <a:ext cx="5535707" cy="3790184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22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0FEB2-042F-42B9-892D-026E58C6406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1521"/>
            <a:ext cx="5487013" cy="4114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60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8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Framework für die Entwicklung generischer Entscheidungshilfen aus Leitlinien und systematischen Übersichtsarbeiten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A94D7-079F-4015-82C1-99C71F8A7C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018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Framework für die Entwicklung generischer Entscheidungshilfen aus Leitlinien und systematischen Übersichtsarbeiten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A94D7-079F-4015-82C1-99C71F8A7C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470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3DC91-5B32-4893-AD3D-2FD0E2FD2F04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368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469FB-4AC8-4124-A763-631E65D29AA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99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B08F0-12C9-4C55-882C-0DD100B28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09CA14-4250-4886-97FF-A8B1FBA6F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5562EC-6F16-490A-BFAF-35560D7B0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2130-A88E-40DC-93ED-C1AD14ED06E2}" type="datetimeFigureOut">
              <a:rPr lang="de-DE" smtClean="0"/>
              <a:t>20.02.2020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49B547-028F-42BE-9EDB-F9A68E69C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3F1D19-16C6-4C63-8D76-A28BA50EA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6E54-3F83-4665-BD0D-81F80770C3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160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7730DF-7810-4D2C-BB08-717982B4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D1379E8-0673-490B-B7CF-EE11CAB7F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F4F637-0955-4BC9-9CCD-7BD81F2D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2130-A88E-40DC-93ED-C1AD14ED06E2}" type="datetimeFigureOut">
              <a:rPr lang="de-DE" smtClean="0"/>
              <a:t>20.02.2020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29E17F-C4A3-4BAC-8B36-D6490AF1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8A688C-A22F-4BA3-84AE-4913FAA03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6E54-3F83-4665-BD0D-81F80770C3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35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4B70B27-CFF7-4D5E-823B-35955FADFD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737B89F-A848-4591-B222-5FE7298A6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C39358-F40F-411C-9811-8C7FFC71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2130-A88E-40DC-93ED-C1AD14ED06E2}" type="datetimeFigureOut">
              <a:rPr lang="de-DE" smtClean="0"/>
              <a:t>20.02.2020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734CD5-A2DA-4351-A686-336A5E20A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9795B1-F4F6-4DC0-A0C1-60C8916D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6E54-3F83-4665-BD0D-81F80770C3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187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69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22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1EE2-7089-4653-A85E-912D2FF785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2D8E-DD16-4682-AC86-31217C623C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91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67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059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38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65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A38F7-C67E-4210-97E1-D593AB194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E29E14-4272-42C9-B763-FF0E2AA4A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1A1EFC-29A3-49E3-A04F-F3971162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2130-A88E-40DC-93ED-C1AD14ED06E2}" type="datetimeFigureOut">
              <a:rPr lang="de-DE" smtClean="0"/>
              <a:t>20.02.2020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0CF8AD-9B32-4125-A72A-76161491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C324EE-E3C5-4249-A35A-4E5C226A8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6E54-3F83-4665-BD0D-81F80770C3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109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7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27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60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9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Titelfolie 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1326806"/>
            <a:ext cx="12192000" cy="5531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4" name="Bildplatzhalter 9"/>
          <p:cNvSpPr>
            <a:spLocks noGrp="1"/>
          </p:cNvSpPr>
          <p:nvPr>
            <p:ph type="pic" sz="quarter" idx="14"/>
          </p:nvPr>
        </p:nvSpPr>
        <p:spPr>
          <a:xfrm>
            <a:off x="0" y="1479551"/>
            <a:ext cx="12192000" cy="4916632"/>
          </a:xfrm>
          <a:prstGeom prst="rect">
            <a:avLst/>
          </a:prstGeom>
          <a:blipFill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vert="horz" tIns="108000"/>
          <a:lstStyle/>
          <a:p>
            <a:endParaRPr lang="de-DE" dirty="0"/>
          </a:p>
        </p:txBody>
      </p:sp>
      <p:sp>
        <p:nvSpPr>
          <p:cNvPr id="2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2" y="4425482"/>
            <a:ext cx="8131885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5" y="3944232"/>
            <a:ext cx="8132803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2111240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Titelfoli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 userDrawn="1"/>
        </p:nvSpPr>
        <p:spPr>
          <a:xfrm>
            <a:off x="0" y="1316925"/>
            <a:ext cx="12221195" cy="5541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3" y="1479552"/>
            <a:ext cx="6017132" cy="4926013"/>
          </a:xfrm>
          <a:prstGeom prst="rect">
            <a:avLst/>
          </a:prstGeom>
          <a:blipFill rotWithShape="1">
            <a:blip r:embed="rId2"/>
            <a:srcRect/>
            <a:stretch>
              <a:fillRect r="-36435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6198064" y="1479552"/>
            <a:ext cx="6023131" cy="4926013"/>
          </a:xfrm>
          <a:prstGeom prst="rect">
            <a:avLst/>
          </a:prstGeom>
          <a:blipFill rotWithShape="1">
            <a:blip r:embed="rId3"/>
            <a:srcRect/>
            <a:stretch>
              <a:fillRect l="-1315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1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3" y="4425482"/>
            <a:ext cx="5077743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das </a:t>
            </a:r>
            <a:r>
              <a:rPr lang="de-DE" dirty="0" err="1"/>
              <a:t>ökosystem</a:t>
            </a:r>
            <a:endParaRPr lang="de-DE" dirty="0"/>
          </a:p>
          <a:p>
            <a:pPr lvl="0"/>
            <a:r>
              <a:rPr lang="de-DE" dirty="0" err="1"/>
              <a:t>bersteinwald</a:t>
            </a:r>
            <a:endParaRPr lang="de-DE" dirty="0"/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5" y="3944232"/>
            <a:ext cx="5078659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3401702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_Titelfoli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305166"/>
            <a:ext cx="12221195" cy="55528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3" y="1479552"/>
            <a:ext cx="6017132" cy="4926013"/>
          </a:xfrm>
          <a:prstGeom prst="rect">
            <a:avLst/>
          </a:prstGeom>
          <a:blipFill rotWithShape="1">
            <a:blip r:embed="rId2"/>
            <a:srcRect/>
            <a:stretch>
              <a:fillRect r="-36435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6183400" y="1479553"/>
            <a:ext cx="6037795" cy="2401849"/>
          </a:xfrm>
          <a:prstGeom prst="rect">
            <a:avLst/>
          </a:prstGeom>
          <a:blipFill rotWithShape="1">
            <a:blip r:embed="rId3"/>
            <a:srcRect/>
            <a:stretch>
              <a:fillRect l="-1070" t="1" r="1" b="-2472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183400" y="4009827"/>
            <a:ext cx="6037795" cy="2395736"/>
          </a:xfrm>
          <a:prstGeom prst="rect">
            <a:avLst/>
          </a:prstGeom>
          <a:blipFill rotWithShape="1">
            <a:blip r:embed="rId4"/>
            <a:srcRect/>
            <a:stretch>
              <a:fillRect l="-1070" t="-2769" r="1" b="4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18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3" y="4425482"/>
            <a:ext cx="5077743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das </a:t>
            </a:r>
            <a:r>
              <a:rPr lang="de-DE" dirty="0" err="1"/>
              <a:t>ökosystem</a:t>
            </a:r>
            <a:endParaRPr lang="de-DE" dirty="0"/>
          </a:p>
          <a:p>
            <a:pPr lvl="0"/>
            <a:r>
              <a:rPr lang="de-DE" dirty="0" err="1"/>
              <a:t>bersteinwald</a:t>
            </a:r>
            <a:endParaRPr lang="de-DE" dirty="0"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5" y="3944232"/>
            <a:ext cx="5078659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507488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_Titelfolie Stein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1463677"/>
            <a:ext cx="12192000" cy="4954891"/>
          </a:xfrm>
          <a:prstGeom prst="rect">
            <a:avLst/>
          </a:prstGeom>
          <a:solidFill>
            <a:srgbClr val="3B51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9162648" y="756432"/>
            <a:ext cx="2430336" cy="14590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50" b="0" i="0" kern="0" spc="90" baseline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Fakultät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171115" y="902338"/>
            <a:ext cx="2421869" cy="16827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050" b="0" i="0" kern="0" spc="40" baseline="0">
                <a:solidFill>
                  <a:srgbClr val="009CD1"/>
                </a:solidFill>
                <a:latin typeface="TheSans UHH SemiLight Caps"/>
                <a:cs typeface="TheSans UHH SemiLight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für </a:t>
            </a:r>
            <a:r>
              <a:rPr lang="de-DE" dirty="0" err="1"/>
              <a:t>rechtswissenschaft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6418566"/>
            <a:ext cx="12192000" cy="4394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4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3" y="4425482"/>
            <a:ext cx="816212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5" y="3944232"/>
            <a:ext cx="8163040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123549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_Titelfolie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463677"/>
            <a:ext cx="12192000" cy="4954891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9162648" y="756432"/>
            <a:ext cx="2430336" cy="14590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50" b="0" i="0" kern="0" spc="90" baseline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MIN-Fakultät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171115" y="902338"/>
            <a:ext cx="2421869" cy="16827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050" b="0" i="0" kern="0" spc="40" baseline="0">
                <a:solidFill>
                  <a:srgbClr val="009CD1"/>
                </a:solidFill>
                <a:latin typeface="TheSans UHH SemiLight Caps"/>
                <a:cs typeface="TheSans UHH SemiLight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Gesundheitswissenschaften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0" y="6418566"/>
            <a:ext cx="12192000" cy="4394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3" y="4425482"/>
            <a:ext cx="816212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9" y="3944232"/>
            <a:ext cx="8163039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631348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609600" y="2840403"/>
            <a:ext cx="10185600" cy="3233015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SzPct val="100000"/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Lucida Grande"/>
              <a:buChar char="▪"/>
              <a:defRPr sz="2000">
                <a:latin typeface="TheSans UHH Regular"/>
                <a:cs typeface="TheSans UHH Regular"/>
              </a:defRPr>
            </a:lvl3pPr>
            <a:lvl4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09600" y="1774802"/>
            <a:ext cx="10185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ob alle Buchstaben da sind, wie sie aussehen</a:t>
            </a:r>
          </a:p>
          <a:p>
            <a:pPr lvl="0"/>
            <a:r>
              <a:rPr lang="de-DE" dirty="0"/>
              <a:t>und ob alle </a:t>
            </a:r>
            <a:r>
              <a:rPr lang="de-DE" dirty="0" err="1"/>
              <a:t>buchstaben</a:t>
            </a:r>
            <a:r>
              <a:rPr lang="de-DE" dirty="0"/>
              <a:t> da sind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09601" y="393702"/>
            <a:ext cx="1018540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3399"/>
                </a:solidFill>
                <a:latin typeface="TheSans UHH Bold Caps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1423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" y="2840897"/>
            <a:ext cx="10185736" cy="3280939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2" y="1774802"/>
            <a:ext cx="10185735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Hamburg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endParaRPr lang="de-DE" dirty="0"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09601" y="393702"/>
            <a:ext cx="1018540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3399"/>
                </a:solidFill>
                <a:latin typeface="TheSans UHH Bold Caps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19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D8751C-7F81-4205-A116-AFDD3BB27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DA02AD-1769-44E6-AD94-9B262859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F6F343-B00C-409B-B034-25866E291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2130-A88E-40DC-93ED-C1AD14ED06E2}" type="datetimeFigureOut">
              <a:rPr lang="de-DE" smtClean="0"/>
              <a:t>20.02.2020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4285B0-AD68-4949-A247-F1C5EDAC4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F7FE7E-DA74-4943-AFFA-B7C78AC2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6E54-3F83-4665-BD0D-81F80770C3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94219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66309" y="2840402"/>
            <a:ext cx="5217459" cy="3322593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82930" y="2840402"/>
            <a:ext cx="5210057" cy="3322595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0" y="1774802"/>
            <a:ext cx="109728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</a:t>
            </a:r>
            <a:r>
              <a:rPr lang="de-DE" dirty="0" err="1"/>
              <a:t>blindtext</a:t>
            </a:r>
            <a:r>
              <a:rPr lang="de-DE" dirty="0"/>
              <a:t> der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09601" y="393702"/>
            <a:ext cx="1018540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3399"/>
                </a:solidFill>
                <a:latin typeface="TheSans UHH Bold Caps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938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84325" y="2856736"/>
            <a:ext cx="5217459" cy="3278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000" baseline="0">
                <a:latin typeface="TheSans UHH Regular"/>
                <a:cs typeface="TheSans UHH Regular"/>
              </a:defRPr>
            </a:lvl1pPr>
            <a:lvl2pPr marL="252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2pPr>
            <a:lvl3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4pPr>
            <a:lvl5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</a:t>
            </a:r>
          </a:p>
        </p:txBody>
      </p:sp>
      <p:sp>
        <p:nvSpPr>
          <p:cNvPr id="10" name="Inhaltsplatzhalter 5"/>
          <p:cNvSpPr>
            <a:spLocks noGrp="1"/>
          </p:cNvSpPr>
          <p:nvPr>
            <p:ph sz="quarter" idx="4"/>
          </p:nvPr>
        </p:nvSpPr>
        <p:spPr>
          <a:xfrm>
            <a:off x="6382930" y="2856738"/>
            <a:ext cx="5809073" cy="3563115"/>
          </a:xfrm>
          <a:prstGeom prst="rect">
            <a:avLst/>
          </a:prstGeom>
          <a:blipFill rotWithShape="1">
            <a:blip r:embed="rId2"/>
            <a:srcRect/>
            <a:stretch>
              <a:fillRect l="-23585" t="-5137" r="-11660" b="2"/>
            </a:stretch>
          </a:blipFill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0" y="1774802"/>
            <a:ext cx="109728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der Blindtext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09601" y="393702"/>
            <a:ext cx="1018540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3399"/>
                </a:solidFill>
                <a:latin typeface="TheSans UHH Bold Caps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996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-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82930" y="2856736"/>
            <a:ext cx="5210057" cy="3278944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1pPr>
            <a:lvl2pPr marL="504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3pPr>
            <a:lvl4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0" y="1774802"/>
            <a:ext cx="109728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der Blindtext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84325" y="2856736"/>
            <a:ext cx="5217459" cy="3278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000" baseline="0">
                <a:latin typeface="TheSans UHH Regular"/>
                <a:cs typeface="TheSans UHH Regular"/>
              </a:defRPr>
            </a:lvl1pPr>
            <a:lvl2pPr marL="252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2pPr>
            <a:lvl3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4pPr>
            <a:lvl5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09601" y="393702"/>
            <a:ext cx="1018540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3399"/>
                </a:solidFill>
                <a:latin typeface="TheSans UHH Bold Caps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0620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1483202"/>
            <a:ext cx="12192000" cy="4926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prstClr val="white"/>
              </a:solidFill>
              <a:latin typeface="TheSans UHH Bold Caps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0" y="1482248"/>
            <a:ext cx="12192000" cy="4927275"/>
          </a:xfrm>
          <a:prstGeom prst="rect">
            <a:avLst/>
          </a:prstGeom>
          <a:noFill/>
          <a:ln>
            <a:noFill/>
          </a:ln>
        </p:spPr>
        <p:txBody>
          <a:bodyPr lIns="0" tIns="0" bIns="0" anchor="ctr" anchorCtr="0"/>
          <a:lstStyle>
            <a:lvl1pPr marL="0" indent="0" algn="ctr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3pPr>
            <a:lvl4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4pPr>
            <a:lvl5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Grafiken, Tabellen etc.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0" y="1479943"/>
            <a:ext cx="12192000" cy="2791"/>
          </a:xfrm>
          <a:prstGeom prst="line">
            <a:avLst/>
          </a:prstGeom>
          <a:ln w="25400">
            <a:solidFill>
              <a:srgbClr val="0033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09601" y="393702"/>
            <a:ext cx="1018540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3399"/>
                </a:solidFill>
                <a:latin typeface="TheSans UHH Bold Caps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447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a_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0"/>
          <p:cNvSpPr>
            <a:spLocks noGrp="1"/>
          </p:cNvSpPr>
          <p:nvPr>
            <p:ph sz="quarter" idx="13" hasCustomPrompt="1"/>
          </p:nvPr>
        </p:nvSpPr>
        <p:spPr>
          <a:xfrm>
            <a:off x="456002" y="4425482"/>
            <a:ext cx="8131885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09601" y="393702"/>
            <a:ext cx="1018540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3399"/>
                </a:solidFill>
                <a:latin typeface="TheSans UHH Bold Caps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688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b_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1463677"/>
            <a:ext cx="12192000" cy="4954891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9" name="Inhaltsplatzhalter 20"/>
          <p:cNvSpPr>
            <a:spLocks noGrp="1"/>
          </p:cNvSpPr>
          <p:nvPr>
            <p:ph sz="quarter" idx="13" hasCustomPrompt="1"/>
          </p:nvPr>
        </p:nvSpPr>
        <p:spPr>
          <a:xfrm>
            <a:off x="456002" y="4425482"/>
            <a:ext cx="8131885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</p:spTree>
    <p:extLst>
      <p:ext uri="{BB962C8B-B14F-4D97-AF65-F5344CB8AC3E}">
        <p14:creationId xmlns:p14="http://schemas.microsoft.com/office/powerpoint/2010/main" val="3449680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eer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09601" y="393702"/>
            <a:ext cx="1018540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3399"/>
                </a:solidFill>
                <a:latin typeface="TheSans UHH Bold Caps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588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1" y="1292787"/>
            <a:ext cx="12192000" cy="680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prstClr val="white"/>
                </a:solidFill>
              </a:rPr>
              <a:t>v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1487934"/>
            <a:ext cx="12192000" cy="4921587"/>
          </a:xfrm>
          <a:prstGeom prst="rect">
            <a:avLst/>
          </a:prstGeom>
          <a:blipFill rotWithShape="1">
            <a:blip r:embed="rId2"/>
            <a:srcRect/>
            <a:stretch>
              <a:fillRect t="-816"/>
            </a:stretch>
          </a:blipFill>
        </p:spPr>
        <p:txBody>
          <a:bodyPr/>
          <a:lstStyle>
            <a:lvl1pPr marL="0" indent="0">
              <a:buNone/>
              <a:defRPr sz="3200" b="0" i="0">
                <a:latin typeface="TheSans UHH Bold Caps"/>
                <a:cs typeface="TheSans UHH Bold Cap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09601" y="393702"/>
            <a:ext cx="1018540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3399"/>
                </a:solidFill>
                <a:latin typeface="TheSans UHH Bold Caps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28383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ite für den Textver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600" y="2733495"/>
            <a:ext cx="10972800" cy="3387887"/>
          </a:xfrm>
          <a:prstGeom prst="rect">
            <a:avLst/>
          </a:prstGeom>
        </p:spPr>
        <p:txBody>
          <a:bodyPr wrap="square" lIns="0" tIns="0" bIns="0" numCol="2" spcCol="18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 sz="1200" b="0" i="0" u="none" baseline="0">
                <a:effectLst/>
                <a:latin typeface="TheSans UHH Bold"/>
                <a:cs typeface="TheSans UHH 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r>
              <a:rPr lang="de-DE" dirty="0"/>
              <a:t>ACHTUNG: Diese Folie ist ausschließlich für den Textversand gedacht, nicht für die Präsentation am </a:t>
            </a:r>
            <a:r>
              <a:rPr lang="de-DE" dirty="0" err="1"/>
              <a:t>Beamer</a:t>
            </a:r>
            <a:r>
              <a:rPr lang="de-DE" dirty="0"/>
              <a:t>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endParaRPr lang="de-D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Sehr bekannt ist dieser: The quick </a:t>
            </a:r>
            <a:r>
              <a:rPr lang="de-DE" dirty="0" err="1"/>
              <a:t>brown</a:t>
            </a:r>
            <a:r>
              <a:rPr lang="de-DE" dirty="0"/>
              <a:t> </a:t>
            </a:r>
            <a:r>
              <a:rPr lang="de-DE" dirty="0" err="1"/>
              <a:t>fox</a:t>
            </a:r>
            <a:r>
              <a:rPr lang="de-DE" dirty="0"/>
              <a:t> </a:t>
            </a:r>
            <a:r>
              <a:rPr lang="de-DE" dirty="0" err="1"/>
              <a:t>jumps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lazy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dog</a:t>
            </a:r>
            <a:r>
              <a:rPr lang="de-DE" dirty="0"/>
              <a:t>. Oft werden in </a:t>
            </a:r>
            <a:r>
              <a:rPr lang="de-DE" dirty="0" err="1"/>
              <a:t>Typoblindtexte</a:t>
            </a:r>
            <a:r>
              <a:rPr lang="de-DE" dirty="0"/>
              <a:t> auch fremdsprachige Satzteile eingebaut (AVAIL®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Wefox</a:t>
            </a:r>
            <a:r>
              <a:rPr lang="de-DE" dirty="0"/>
              <a:t>™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aussi</a:t>
            </a:r>
            <a:r>
              <a:rPr lang="de-DE" dirty="0"/>
              <a:t> la </a:t>
            </a:r>
            <a:r>
              <a:rPr lang="de-DE" dirty="0" err="1"/>
              <a:t>Kerning</a:t>
            </a:r>
            <a:r>
              <a:rPr lang="de-DE" dirty="0"/>
              <a:t>), um die Wirkung in anderen Sprachen zu testen. In Lateinisch sieht zum Beispiel fast jede Schrift gut aus. </a:t>
            </a:r>
            <a:r>
              <a:rPr lang="de-DE" dirty="0" err="1"/>
              <a:t>Quod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 </a:t>
            </a:r>
            <a:r>
              <a:rPr lang="de-DE" dirty="0" err="1"/>
              <a:t>demonstrandum</a:t>
            </a:r>
            <a:r>
              <a:rPr lang="de-DE" dirty="0"/>
              <a:t>. Seit 1975 fehlen in den meisten Testtexten die Zahlen, weswegen nach </a:t>
            </a:r>
            <a:r>
              <a:rPr lang="de-DE" dirty="0" err="1"/>
              <a:t>TypoGb</a:t>
            </a:r>
            <a:r>
              <a:rPr lang="de-DE" dirty="0"/>
              <a:t>. 204 § ab dem Jahr 2034 Zahlen in 86 der Texte zur Pflicht werden. Nichteinhaltung wird mit bis zu 245 € oder 368 $ bestraft. Genauso wichtig in sind mittlerweile auch </a:t>
            </a:r>
            <a:r>
              <a:rPr lang="de-DE" dirty="0" err="1"/>
              <a:t>Âçcèñtë</a:t>
            </a:r>
            <a:r>
              <a:rPr lang="de-DE" dirty="0"/>
              <a:t>, die in neueren Schriften aber fast immer enthalten sind. Ein wichtiges aber schwierig zu integrierendes Feld sind </a:t>
            </a:r>
            <a:r>
              <a:rPr lang="de-DE" dirty="0" err="1"/>
              <a:t>OpenType</a:t>
            </a:r>
            <a:r>
              <a:rPr lang="de-DE" dirty="0"/>
              <a:t>-Funktionalitäten. Je nach Software und Voreinstellungen können eingebaute Kapitälchen, </a:t>
            </a:r>
            <a:r>
              <a:rPr lang="de-DE" dirty="0" err="1"/>
              <a:t>Kerning</a:t>
            </a:r>
            <a:r>
              <a:rPr lang="de-DE" dirty="0"/>
              <a:t> oder Ligaturen (sehr pfiffig) nicht richtig dargestellt </a:t>
            </a:r>
            <a:r>
              <a:rPr lang="de-DE" dirty="0" err="1"/>
              <a:t>werden.Dies</a:t>
            </a:r>
            <a:r>
              <a:rPr lang="de-DE" dirty="0"/>
              <a:t>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Sehr bekannt ist dieser: The quick </a:t>
            </a:r>
            <a:r>
              <a:rPr lang="de-DE" dirty="0" err="1"/>
              <a:t>brown</a:t>
            </a:r>
            <a:r>
              <a:rPr lang="de-DE" dirty="0"/>
              <a:t> </a:t>
            </a:r>
            <a:r>
              <a:rPr lang="de-DE" dirty="0" err="1"/>
              <a:t>fox</a:t>
            </a:r>
            <a:r>
              <a:rPr lang="de-DE" dirty="0"/>
              <a:t> </a:t>
            </a:r>
            <a:r>
              <a:rPr lang="de-DE" dirty="0" err="1"/>
              <a:t>jumps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lazy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dog</a:t>
            </a:r>
            <a:r>
              <a:rPr lang="de-DE" dirty="0"/>
              <a:t>. Oft werden in </a:t>
            </a:r>
            <a:r>
              <a:rPr lang="de-DE" dirty="0" err="1"/>
              <a:t>Typoblindtexte</a:t>
            </a:r>
            <a:r>
              <a:rPr lang="de-DE" dirty="0"/>
              <a:t> auch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09600" y="1826635"/>
            <a:ext cx="10972800" cy="630708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Sätze, die alle Buchstaben des Alphabets enthalten man nennt diese Sätze </a:t>
            </a:r>
            <a:r>
              <a:rPr lang="de-DE" dirty="0" err="1"/>
              <a:t>Pangrams</a:t>
            </a:r>
            <a:r>
              <a:rPr lang="de-DE" dirty="0"/>
              <a:t>. Sehr bekannt ist dieser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09601" y="393702"/>
            <a:ext cx="1018540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3399"/>
                </a:solidFill>
                <a:latin typeface="TheSans UHH Bold Caps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0827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76673"/>
            <a:ext cx="10972799" cy="1017339"/>
          </a:xfrm>
          <a:prstGeom prst="rect">
            <a:avLst/>
          </a:prstGeom>
        </p:spPr>
        <p:txBody>
          <a:bodyPr/>
          <a:lstStyle>
            <a:lvl1pPr algn="l">
              <a:defRPr sz="4000" baseline="0">
                <a:solidFill>
                  <a:srgbClr val="003399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222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024584-C7E4-4891-BE69-203B63E76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5F24D8-13F8-4D4D-A230-CCC3964F3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06DC923-4556-406F-AA8C-08C09DD25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88F6D4-48FB-4068-B914-9833313EA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2130-A88E-40DC-93ED-C1AD14ED06E2}" type="datetimeFigureOut">
              <a:rPr lang="de-DE" smtClean="0"/>
              <a:t>20.02.2020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508433-D331-454E-951C-30B8002BE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51E7EFC-2556-4FCF-8CF1-EE13ED6AA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6E54-3F83-4665-BD0D-81F80770C3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2695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rgbClr val="003399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181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he Sans"/>
              </a:defRPr>
            </a:lvl1pPr>
            <a:lvl2pPr>
              <a:defRPr sz="2000">
                <a:latin typeface="The Sans"/>
              </a:defRPr>
            </a:lvl2pPr>
            <a:lvl3pPr>
              <a:defRPr sz="1800">
                <a:latin typeface="The Sans"/>
              </a:defRPr>
            </a:lvl3pPr>
            <a:lvl4pPr>
              <a:defRPr sz="1600">
                <a:latin typeface="The Sans"/>
              </a:defRPr>
            </a:lvl4pPr>
            <a:lvl5pPr>
              <a:defRPr sz="1400">
                <a:latin typeface="The San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09600" y="126296"/>
            <a:ext cx="10972799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3399"/>
                </a:solidFill>
                <a:latin typeface="TheSans UHH Bold Caps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133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he Sans"/>
              </a:defRPr>
            </a:lvl1pPr>
            <a:lvl2pPr>
              <a:defRPr sz="2000">
                <a:latin typeface="The Sans"/>
              </a:defRPr>
            </a:lvl2pPr>
            <a:lvl3pPr>
              <a:defRPr sz="1800">
                <a:latin typeface="The Sans"/>
              </a:defRPr>
            </a:lvl3pPr>
            <a:lvl4pPr>
              <a:defRPr sz="1600">
                <a:latin typeface="The Sans"/>
              </a:defRPr>
            </a:lvl4pPr>
            <a:lvl5pPr>
              <a:defRPr sz="1400">
                <a:latin typeface="The San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09601" y="126296"/>
            <a:ext cx="1018540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3399"/>
                </a:solidFill>
                <a:latin typeface="TheSans UHH Bold Caps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86281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609600" y="2840403"/>
            <a:ext cx="10185600" cy="3233015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SzPct val="100000"/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Lucida Grande"/>
              <a:buChar char="▪"/>
              <a:defRPr sz="2000">
                <a:latin typeface="TheSans UHH Regular"/>
                <a:cs typeface="TheSans UHH Regular"/>
              </a:defRPr>
            </a:lvl3pPr>
            <a:lvl4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09600" y="1774802"/>
            <a:ext cx="10185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ob alle Buchstaben da sind, wie sie aussehen</a:t>
            </a:r>
          </a:p>
          <a:p>
            <a:pPr lvl="0"/>
            <a:r>
              <a:rPr lang="de-DE" dirty="0"/>
              <a:t>und ob alle </a:t>
            </a:r>
            <a:r>
              <a:rPr lang="de-DE" dirty="0" err="1"/>
              <a:t>buchstaben</a:t>
            </a:r>
            <a:r>
              <a:rPr lang="de-DE" dirty="0"/>
              <a:t> da sind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484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" y="2840897"/>
            <a:ext cx="10896601" cy="3280939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2" y="1774802"/>
            <a:ext cx="10896598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Hamburg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5173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66309" y="2840402"/>
            <a:ext cx="5217459" cy="3322593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82930" y="2840402"/>
            <a:ext cx="5210057" cy="3322595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0" y="1774802"/>
            <a:ext cx="109728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</a:t>
            </a:r>
            <a:r>
              <a:rPr lang="de-DE" dirty="0" err="1"/>
              <a:t>blindtext</a:t>
            </a:r>
            <a:r>
              <a:rPr lang="de-DE" dirty="0"/>
              <a:t> der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4993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84325" y="2856736"/>
            <a:ext cx="5217459" cy="3278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000" baseline="0">
                <a:latin typeface="TheSans UHH Regular"/>
                <a:cs typeface="TheSans UHH Regular"/>
              </a:defRPr>
            </a:lvl1pPr>
            <a:lvl2pPr marL="252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2pPr>
            <a:lvl3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4pPr>
            <a:lvl5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</a:t>
            </a:r>
          </a:p>
        </p:txBody>
      </p:sp>
      <p:sp>
        <p:nvSpPr>
          <p:cNvPr id="10" name="Inhaltsplatzhalter 5"/>
          <p:cNvSpPr>
            <a:spLocks noGrp="1"/>
          </p:cNvSpPr>
          <p:nvPr>
            <p:ph sz="quarter" idx="4"/>
          </p:nvPr>
        </p:nvSpPr>
        <p:spPr>
          <a:xfrm>
            <a:off x="6382930" y="2856738"/>
            <a:ext cx="5809073" cy="3563115"/>
          </a:xfrm>
          <a:prstGeom prst="rect">
            <a:avLst/>
          </a:prstGeom>
          <a:blipFill rotWithShape="1">
            <a:blip r:embed="rId2"/>
            <a:srcRect/>
            <a:stretch>
              <a:fillRect l="-23585" t="-5137" r="-11660" b="2"/>
            </a:stretch>
          </a:blipFill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0" y="1774802"/>
            <a:ext cx="109728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der Blindtext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2814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-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82930" y="2856736"/>
            <a:ext cx="5210057" cy="3278944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1pPr>
            <a:lvl2pPr marL="504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3pPr>
            <a:lvl4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0" y="1774802"/>
            <a:ext cx="109728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der Blindtext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84325" y="2856736"/>
            <a:ext cx="5217459" cy="3278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000" baseline="0">
                <a:latin typeface="TheSans UHH Regular"/>
                <a:cs typeface="TheSans UHH Regular"/>
              </a:defRPr>
            </a:lvl1pPr>
            <a:lvl2pPr marL="252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2pPr>
            <a:lvl3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4pPr>
            <a:lvl5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05525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1483202"/>
            <a:ext cx="12192000" cy="4926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prstClr val="white"/>
              </a:solidFill>
              <a:latin typeface="TheSans UHH Bold Caps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0" y="1482248"/>
            <a:ext cx="12192000" cy="4927275"/>
          </a:xfrm>
          <a:prstGeom prst="rect">
            <a:avLst/>
          </a:prstGeom>
          <a:noFill/>
          <a:ln>
            <a:noFill/>
          </a:ln>
        </p:spPr>
        <p:txBody>
          <a:bodyPr lIns="0" tIns="0" bIns="0" anchor="ctr" anchorCtr="0"/>
          <a:lstStyle>
            <a:lvl1pPr marL="0" indent="0" algn="ctr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3pPr>
            <a:lvl4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4pPr>
            <a:lvl5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Grafiken, Tabellen etc.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0" y="1479943"/>
            <a:ext cx="12192000" cy="2791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 userDrawn="1"/>
        </p:nvSpPr>
        <p:spPr>
          <a:xfrm>
            <a:off x="0" y="6262577"/>
            <a:ext cx="12192000" cy="5954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55561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8a_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0"/>
          <p:cNvSpPr>
            <a:spLocks noGrp="1"/>
          </p:cNvSpPr>
          <p:nvPr>
            <p:ph sz="quarter" idx="13" hasCustomPrompt="1"/>
          </p:nvPr>
        </p:nvSpPr>
        <p:spPr>
          <a:xfrm>
            <a:off x="456002" y="4425482"/>
            <a:ext cx="8131885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</p:spTree>
    <p:extLst>
      <p:ext uri="{BB962C8B-B14F-4D97-AF65-F5344CB8AC3E}">
        <p14:creationId xmlns:p14="http://schemas.microsoft.com/office/powerpoint/2010/main" val="3149643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161990-6560-4254-96F4-9C0F051AC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001F68-FB23-4679-BE52-8BAE52E82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4DD5BC6-498F-40ED-B993-E1DB1B80E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E777AB-592F-4A36-A644-C94536E19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474444D-017E-4729-B99C-DA72543B6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52052EE-9BA5-438D-9DE5-FD3DAB149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2130-A88E-40DC-93ED-C1AD14ED06E2}" type="datetimeFigureOut">
              <a:rPr lang="de-DE" smtClean="0"/>
              <a:t>20.02.2020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D193ABB-3B8B-4530-81CD-4DDA866EE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3BD44F8-898D-4A7C-940B-250AE4DE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6E54-3F83-4665-BD0D-81F80770C3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05298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eer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9729205" y="6442395"/>
            <a:ext cx="1853195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3" y="6442395"/>
            <a:ext cx="120958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de-DE" dirty="0">
                <a:solidFill>
                  <a:prstClr val="black"/>
                </a:solidFill>
              </a:rPr>
              <a:t>30.06.2017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9984" y="6442395"/>
            <a:ext cx="603038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de-DE" dirty="0" err="1"/>
              <a:t>SenologieKongress</a:t>
            </a:r>
            <a:r>
              <a:rPr lang="de-DE" dirty="0"/>
              <a:t> 2017, Birte Berger-Höger</a:t>
            </a:r>
          </a:p>
        </p:txBody>
      </p:sp>
    </p:spTree>
    <p:extLst>
      <p:ext uri="{BB962C8B-B14F-4D97-AF65-F5344CB8AC3E}">
        <p14:creationId xmlns:p14="http://schemas.microsoft.com/office/powerpoint/2010/main" val="29891490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9729205" y="6442395"/>
            <a:ext cx="1853195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Rechteck 1"/>
          <p:cNvSpPr/>
          <p:nvPr userDrawn="1"/>
        </p:nvSpPr>
        <p:spPr>
          <a:xfrm>
            <a:off x="1" y="1292787"/>
            <a:ext cx="12192000" cy="680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prstClr val="white"/>
                </a:solidFill>
              </a:rPr>
              <a:t>v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1487934"/>
            <a:ext cx="12192000" cy="4921587"/>
          </a:xfrm>
          <a:prstGeom prst="rect">
            <a:avLst/>
          </a:prstGeom>
          <a:blipFill rotWithShape="1">
            <a:blip r:embed="rId2"/>
            <a:srcRect/>
            <a:stretch>
              <a:fillRect t="-816"/>
            </a:stretch>
          </a:blipFill>
        </p:spPr>
        <p:txBody>
          <a:bodyPr/>
          <a:lstStyle>
            <a:lvl1pPr marL="0" indent="0">
              <a:buNone/>
              <a:defRPr sz="3200" b="0" i="0">
                <a:latin typeface="TheSans UHH Bold Caps"/>
                <a:cs typeface="TheSans UHH Bold Cap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3" y="6442395"/>
            <a:ext cx="120958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de-DE" dirty="0">
                <a:solidFill>
                  <a:prstClr val="black"/>
                </a:solidFill>
              </a:rPr>
              <a:t>30.06.2017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9984" y="6442395"/>
            <a:ext cx="603038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de-DE" dirty="0" err="1"/>
              <a:t>Senologie</a:t>
            </a:r>
            <a:r>
              <a:rPr lang="de-DE" dirty="0"/>
              <a:t>-Kongress 2017, Birte Berger-Höger</a:t>
            </a:r>
          </a:p>
        </p:txBody>
      </p:sp>
    </p:spTree>
    <p:extLst>
      <p:ext uri="{BB962C8B-B14F-4D97-AF65-F5344CB8AC3E}">
        <p14:creationId xmlns:p14="http://schemas.microsoft.com/office/powerpoint/2010/main" val="40300783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ite für den Textver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600" y="2733495"/>
            <a:ext cx="10972800" cy="3387887"/>
          </a:xfrm>
          <a:prstGeom prst="rect">
            <a:avLst/>
          </a:prstGeom>
        </p:spPr>
        <p:txBody>
          <a:bodyPr wrap="square" lIns="0" tIns="0" bIns="0" numCol="2" spcCol="18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 sz="1200" b="0" i="0" u="none" baseline="0">
                <a:effectLst/>
                <a:latin typeface="TheSans UHH Bold"/>
                <a:cs typeface="TheSans UHH 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r>
              <a:rPr lang="de-DE" dirty="0"/>
              <a:t>ACHTUNG: Diese Folie ist ausschließlich für den Textversand gedacht, nicht für die Präsentation am </a:t>
            </a:r>
            <a:r>
              <a:rPr lang="de-DE" dirty="0" err="1"/>
              <a:t>Beamer</a:t>
            </a:r>
            <a:r>
              <a:rPr lang="de-DE" dirty="0"/>
              <a:t>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endParaRPr lang="de-D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Sehr bekannt ist dieser: The quick </a:t>
            </a:r>
            <a:r>
              <a:rPr lang="de-DE" dirty="0" err="1"/>
              <a:t>brown</a:t>
            </a:r>
            <a:r>
              <a:rPr lang="de-DE" dirty="0"/>
              <a:t> </a:t>
            </a:r>
            <a:r>
              <a:rPr lang="de-DE" dirty="0" err="1"/>
              <a:t>fox</a:t>
            </a:r>
            <a:r>
              <a:rPr lang="de-DE" dirty="0"/>
              <a:t> </a:t>
            </a:r>
            <a:r>
              <a:rPr lang="de-DE" dirty="0" err="1"/>
              <a:t>jumps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lazy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dog</a:t>
            </a:r>
            <a:r>
              <a:rPr lang="de-DE" dirty="0"/>
              <a:t>. Oft werden in </a:t>
            </a:r>
            <a:r>
              <a:rPr lang="de-DE" dirty="0" err="1"/>
              <a:t>Typoblindtexte</a:t>
            </a:r>
            <a:r>
              <a:rPr lang="de-DE" dirty="0"/>
              <a:t> auch fremdsprachige Satzteile eingebaut (AVAIL®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Wefox</a:t>
            </a:r>
            <a:r>
              <a:rPr lang="de-DE" dirty="0"/>
              <a:t>™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aussi</a:t>
            </a:r>
            <a:r>
              <a:rPr lang="de-DE" dirty="0"/>
              <a:t> la </a:t>
            </a:r>
            <a:r>
              <a:rPr lang="de-DE" dirty="0" err="1"/>
              <a:t>Kerning</a:t>
            </a:r>
            <a:r>
              <a:rPr lang="de-DE" dirty="0"/>
              <a:t>), um die Wirkung in anderen Sprachen zu testen. In Lateinisch sieht zum Beispiel fast jede Schrift gut aus. </a:t>
            </a:r>
            <a:r>
              <a:rPr lang="de-DE" dirty="0" err="1"/>
              <a:t>Quod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 </a:t>
            </a:r>
            <a:r>
              <a:rPr lang="de-DE" dirty="0" err="1"/>
              <a:t>demonstrandum</a:t>
            </a:r>
            <a:r>
              <a:rPr lang="de-DE" dirty="0"/>
              <a:t>. Seit 1975 fehlen in den meisten Testtexten die Zahlen, weswegen nach </a:t>
            </a:r>
            <a:r>
              <a:rPr lang="de-DE" dirty="0" err="1"/>
              <a:t>TypoGb</a:t>
            </a:r>
            <a:r>
              <a:rPr lang="de-DE" dirty="0"/>
              <a:t>. 204 § ab dem Jahr 2034 Zahlen in 86 der Texte zur Pflicht werden. Nichteinhaltung wird mit bis zu 245 € oder 368 $ bestraft. Genauso wichtig in sind mittlerweile auch </a:t>
            </a:r>
            <a:r>
              <a:rPr lang="de-DE" dirty="0" err="1"/>
              <a:t>Âçcèñtë</a:t>
            </a:r>
            <a:r>
              <a:rPr lang="de-DE" dirty="0"/>
              <a:t>, die in neueren Schriften aber fast immer enthalten sind. Ein wichtiges aber schwierig zu integrierendes Feld sind </a:t>
            </a:r>
            <a:r>
              <a:rPr lang="de-DE" dirty="0" err="1"/>
              <a:t>OpenType</a:t>
            </a:r>
            <a:r>
              <a:rPr lang="de-DE" dirty="0"/>
              <a:t>-Funktionalitäten. Je nach Software und Voreinstellungen können eingebaute Kapitälchen, </a:t>
            </a:r>
            <a:r>
              <a:rPr lang="de-DE" dirty="0" err="1"/>
              <a:t>Kerning</a:t>
            </a:r>
            <a:r>
              <a:rPr lang="de-DE" dirty="0"/>
              <a:t> oder Ligaturen (sehr pfiffig) nicht richtig dargestellt </a:t>
            </a:r>
            <a:r>
              <a:rPr lang="de-DE" dirty="0" err="1"/>
              <a:t>werden.Dies</a:t>
            </a:r>
            <a:r>
              <a:rPr lang="de-DE" dirty="0"/>
              <a:t>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Sehr bekannt ist dieser: The quick </a:t>
            </a:r>
            <a:r>
              <a:rPr lang="de-DE" dirty="0" err="1"/>
              <a:t>brown</a:t>
            </a:r>
            <a:r>
              <a:rPr lang="de-DE" dirty="0"/>
              <a:t> </a:t>
            </a:r>
            <a:r>
              <a:rPr lang="de-DE" dirty="0" err="1"/>
              <a:t>fox</a:t>
            </a:r>
            <a:r>
              <a:rPr lang="de-DE" dirty="0"/>
              <a:t> </a:t>
            </a:r>
            <a:r>
              <a:rPr lang="de-DE" dirty="0" err="1"/>
              <a:t>jumps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lazy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dog</a:t>
            </a:r>
            <a:r>
              <a:rPr lang="de-DE" dirty="0"/>
              <a:t>. Oft werden in </a:t>
            </a:r>
            <a:r>
              <a:rPr lang="de-DE" dirty="0" err="1"/>
              <a:t>Typoblindtexte</a:t>
            </a:r>
            <a:r>
              <a:rPr lang="de-DE" dirty="0"/>
              <a:t> auch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09600" y="1826635"/>
            <a:ext cx="10972800" cy="630708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Sätze, die alle Buchstaben des Alphabets enthalten man nennt diese Sätze </a:t>
            </a:r>
            <a:r>
              <a:rPr lang="de-DE" dirty="0" err="1"/>
              <a:t>Pangrams</a:t>
            </a:r>
            <a:r>
              <a:rPr lang="de-DE" dirty="0"/>
              <a:t>. Sehr bekannt ist dieser</a:t>
            </a:r>
          </a:p>
        </p:txBody>
      </p:sp>
    </p:spTree>
    <p:extLst>
      <p:ext uri="{BB962C8B-B14F-4D97-AF65-F5344CB8AC3E}">
        <p14:creationId xmlns:p14="http://schemas.microsoft.com/office/powerpoint/2010/main" val="3823666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609600" y="2840403"/>
            <a:ext cx="10185600" cy="3233015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SzPct val="100000"/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Lucida Grande"/>
              <a:buChar char="▪"/>
              <a:defRPr sz="2000">
                <a:latin typeface="TheSans UHH Regular"/>
                <a:cs typeface="TheSans UHH Regular"/>
              </a:defRPr>
            </a:lvl3pPr>
            <a:lvl4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09600" y="1774802"/>
            <a:ext cx="10185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ob alle Buchstaben da sind, wie sie aussehen</a:t>
            </a:r>
          </a:p>
          <a:p>
            <a:pPr lvl="0"/>
            <a:r>
              <a:rPr lang="de-DE" dirty="0"/>
              <a:t>und ob alle </a:t>
            </a:r>
            <a:r>
              <a:rPr lang="de-DE" dirty="0" err="1"/>
              <a:t>buchstaben</a:t>
            </a:r>
            <a:r>
              <a:rPr lang="de-DE" dirty="0"/>
              <a:t> da sind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09601" y="393702"/>
            <a:ext cx="1018540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113768"/>
                </a:solidFill>
                <a:latin typeface="TheSans UHH Bold Caps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2291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66309" y="2840401"/>
            <a:ext cx="5217459" cy="3322593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82928" y="2840401"/>
            <a:ext cx="5210057" cy="3322595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0" y="1774801"/>
            <a:ext cx="109728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</a:t>
            </a:r>
            <a:r>
              <a:rPr lang="de-DE" dirty="0" err="1"/>
              <a:t>blindtext</a:t>
            </a:r>
            <a:r>
              <a:rPr lang="de-DE" dirty="0"/>
              <a:t> der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09601" y="393701"/>
            <a:ext cx="1018540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3399"/>
                </a:solidFill>
                <a:latin typeface="TheSans UHH Bold Caps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35160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he Sans"/>
              </a:defRPr>
            </a:lvl1pPr>
            <a:lvl2pPr>
              <a:defRPr sz="2000">
                <a:latin typeface="The Sans"/>
              </a:defRPr>
            </a:lvl2pPr>
            <a:lvl3pPr>
              <a:defRPr sz="1800">
                <a:latin typeface="The Sans"/>
              </a:defRPr>
            </a:lvl3pPr>
            <a:lvl4pPr>
              <a:defRPr sz="1600">
                <a:latin typeface="The Sans"/>
              </a:defRPr>
            </a:lvl4pPr>
            <a:lvl5pPr>
              <a:defRPr sz="1400">
                <a:latin typeface="The San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09601" y="126296"/>
            <a:ext cx="1018540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113768"/>
                </a:solidFill>
                <a:latin typeface="TheSans UHH Bold Caps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2115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Leer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09601" y="393701"/>
            <a:ext cx="1018540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3399"/>
                </a:solidFill>
                <a:latin typeface="TheSans UHH Bold Caps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3922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111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542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65FF-0533-4144-9050-84AE85AF5202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A024-B187-4641-A67F-322BB76791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4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D940AC-6C9B-43BD-A4E4-A0CA481D0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47CEF9E-B211-4771-ABE2-1DA10F917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2130-A88E-40DC-93ED-C1AD14ED06E2}" type="datetimeFigureOut">
              <a:rPr lang="de-DE" smtClean="0"/>
              <a:t>20.02.2020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E6CB18-F77C-408C-9D23-0656AC31C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C9C71B-CF2B-455D-864B-82DF037DC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6E54-3F83-4665-BD0D-81F80770C3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0389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65FF-0533-4144-9050-84AE85AF5202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A024-B187-4641-A67F-322BB76791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511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65FF-0533-4144-9050-84AE85AF5202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A024-B187-4641-A67F-322BB76791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374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65FF-0533-4144-9050-84AE85AF5202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A024-B187-4641-A67F-322BB76791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514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65FF-0533-4144-9050-84AE85AF5202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A024-B187-4641-A67F-322BB76791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1849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65FF-0533-4144-9050-84AE85AF5202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A024-B187-4641-A67F-322BB76791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940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65FF-0533-4144-9050-84AE85AF5202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A024-B187-4641-A67F-322BB76791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2558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65FF-0533-4144-9050-84AE85AF5202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A024-B187-4641-A67F-322BB76791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642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65FF-0533-4144-9050-84AE85AF5202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A024-B187-4641-A67F-322BB76791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335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65FF-0533-4144-9050-84AE85AF5202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A024-B187-4641-A67F-322BB76791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54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65FF-0533-4144-9050-84AE85AF5202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A024-B187-4641-A67F-322BB76791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0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268AEA6-8D8C-444F-9C00-D1E5E0BA4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2130-A88E-40DC-93ED-C1AD14ED06E2}" type="datetimeFigureOut">
              <a:rPr lang="de-DE" smtClean="0"/>
              <a:t>20.02.2020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AF2AD61-0621-40FF-897C-31B7EE8EE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EE385C-58E0-4602-B2F4-DD5B4805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6E54-3F83-4665-BD0D-81F80770C3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03171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099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081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1EE2-7089-4653-A85E-912D2FF785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2D8E-DD16-4682-AC86-31217C623C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600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310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6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247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959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110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37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8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C0E50F-AC9C-488B-AFFD-33F8B23B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438371-1D09-41BE-80B2-E199CE6E8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EE52E1-C863-4CC1-AA0A-FA1479753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6D64920-1391-4DB8-8B8E-84DF3FF6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2130-A88E-40DC-93ED-C1AD14ED06E2}" type="datetimeFigureOut">
              <a:rPr lang="de-DE" smtClean="0"/>
              <a:t>20.02.2020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3949B6-F695-464F-9D4F-49656FB5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98E56FB-236B-4EF8-A66B-6A5F17851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6E54-3F83-4665-BD0D-81F80770C3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23865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400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813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725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1EE2-7089-4653-A85E-912D2FF785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2D8E-DD16-4682-AC86-31217C623C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792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026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263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697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150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782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5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0176D-A2E7-46C2-A4E8-0C1A948D2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158D718-8752-4118-960A-E400F21AC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050B38-42C3-4F0F-A6E6-2139F0C24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AD360D-BB9E-4627-BC40-B53F89AD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2130-A88E-40DC-93ED-C1AD14ED06E2}" type="datetimeFigureOut">
              <a:rPr lang="de-DE" smtClean="0"/>
              <a:t>20.02.2020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13DBC3B-4E08-43EC-A398-CB457C6A8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6613DFC-7CBD-42E1-9CE0-490E8D5B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6E54-3F83-4665-BD0D-81F80770C3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0944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296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BDAB-9B75-4051-86A5-D74DAC262B25}" type="datetimeFigureOut">
              <a:rPr lang="en-GB" smtClean="0">
                <a:solidFill>
                  <a:srgbClr val="E40059"/>
                </a:solidFill>
              </a:rPr>
              <a:pPr/>
              <a:t>20/02/2020</a:t>
            </a:fld>
            <a:endParaRPr lang="en-GB">
              <a:solidFill>
                <a:srgbClr val="E4005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E40059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09A1-808A-4B77-BC1D-57AE194B6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063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1142651"/>
            <a:ext cx="10363200" cy="57890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600" y="1778004"/>
            <a:ext cx="9448800" cy="479779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de-DE" altLang="de-DE" sz="1333" b="0" i="0" kern="1200">
                <a:solidFill>
                  <a:schemeClr val="bg1">
                    <a:lumMod val="75000"/>
                  </a:schemeClr>
                </a:solidFill>
                <a:latin typeface="Calibri Normal" charset="0"/>
                <a:ea typeface="MS PGothic" pitchFamily="34" charset="-128"/>
                <a:cs typeface="+mj-cs"/>
              </a:defRPr>
            </a:lvl1pPr>
          </a:lstStyle>
          <a:p>
            <a:fld id="{9A229537-CFB1-438A-B7FE-F9BEBEDD65CF}" type="datetime1">
              <a:rPr lang="de-DE" smtClean="0"/>
              <a:t>20.02.2020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ctr" defTabSz="1219170" rtl="0" eaLnBrk="1" latinLnBrk="0" hangingPunct="1">
              <a:defRPr lang="de-DE" altLang="de-DE" sz="1333" b="0" i="0" kern="1200" smtClean="0">
                <a:solidFill>
                  <a:schemeClr val="bg1">
                    <a:lumMod val="75000"/>
                  </a:schemeClr>
                </a:solidFill>
                <a:latin typeface="Calibri Normal" charset="0"/>
                <a:ea typeface="MS PGothic" pitchFamily="34" charset="-128"/>
                <a:cs typeface="+mj-cs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algn="r" defTabSz="1219170" rtl="0" eaLnBrk="1" latinLnBrk="0" hangingPunct="1">
              <a:defRPr lang="en-US" altLang="de-DE" sz="1333" b="0" i="0" kern="1200" smtClean="0">
                <a:solidFill>
                  <a:schemeClr val="bg1">
                    <a:lumMod val="75000"/>
                  </a:schemeClr>
                </a:solidFill>
                <a:latin typeface="Calibri Normal" charset="0"/>
                <a:ea typeface="MS PGothic" pitchFamily="34" charset="-128"/>
                <a:cs typeface="+mj-cs"/>
              </a:defRPr>
            </a:lvl1pPr>
          </a:lstStyle>
          <a:p>
            <a:fld id="{2AC49B26-474A-42FB-9BD1-7CDD784BEB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9830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296000"/>
            <a:ext cx="10972800" cy="4800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 lang="de-DE" altLang="de-DE" sz="1333" b="0" i="0" kern="1200">
                <a:solidFill>
                  <a:schemeClr val="bg1">
                    <a:lumMod val="75000"/>
                  </a:schemeClr>
                </a:solidFill>
                <a:latin typeface="Calibri Normal" charset="0"/>
                <a:ea typeface="MS PGothic" pitchFamily="34" charset="-128"/>
                <a:cs typeface="+mj-cs"/>
              </a:defRPr>
            </a:lvl1pPr>
          </a:lstStyle>
          <a:p>
            <a:fld id="{45C6128E-81F3-4468-B6EE-1CBB15D2D719}" type="datetime1">
              <a:rPr lang="de-DE" smtClean="0"/>
              <a:t>20.02.2020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marL="0" algn="ctr" defTabSz="1219170" rtl="0" eaLnBrk="1" latinLnBrk="0" hangingPunct="1">
              <a:defRPr lang="de-DE" altLang="de-DE" sz="1333" b="0" i="0" kern="1200" smtClean="0">
                <a:solidFill>
                  <a:schemeClr val="bg1">
                    <a:lumMod val="75000"/>
                  </a:schemeClr>
                </a:solidFill>
                <a:latin typeface="Calibri Normal" charset="0"/>
                <a:ea typeface="MS PGothic" pitchFamily="34" charset="-128"/>
                <a:cs typeface="+mj-cs"/>
              </a:defRPr>
            </a:lvl1pPr>
          </a:lstStyle>
          <a:p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 marL="0" algn="r" defTabSz="1219170" rtl="0" eaLnBrk="1" latinLnBrk="0" hangingPunct="1">
              <a:defRPr lang="en-US" altLang="de-DE" sz="1333" b="0" i="0" kern="1200" smtClean="0">
                <a:solidFill>
                  <a:schemeClr val="bg1">
                    <a:lumMod val="75000"/>
                  </a:schemeClr>
                </a:solidFill>
                <a:latin typeface="Calibri Normal" charset="0"/>
                <a:ea typeface="MS PGothic" pitchFamily="34" charset="-128"/>
                <a:cs typeface="+mj-cs"/>
              </a:defRPr>
            </a:lvl1pPr>
          </a:lstStyle>
          <a:p>
            <a:fld id="{2AC49B26-474A-42FB-9BD1-7CDD784BEB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5889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296001"/>
            <a:ext cx="5384800" cy="480393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296001"/>
            <a:ext cx="5384800" cy="480393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 lang="de-DE" altLang="de-DE" sz="1333" b="0" i="0" kern="1200">
                <a:solidFill>
                  <a:schemeClr val="bg1">
                    <a:lumMod val="75000"/>
                  </a:schemeClr>
                </a:solidFill>
                <a:latin typeface="Calibri Normal" charset="0"/>
                <a:ea typeface="MS PGothic" pitchFamily="34" charset="-128"/>
                <a:cs typeface="+mj-cs"/>
              </a:defRPr>
            </a:lvl1pPr>
          </a:lstStyle>
          <a:p>
            <a:fld id="{143EC70E-47C7-48AD-AA5C-D42D521B9528}" type="datetime1">
              <a:rPr lang="de-DE" smtClean="0"/>
              <a:t>20.02.2020</a:t>
            </a:fld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marL="0" algn="ctr" defTabSz="1219170" rtl="0" eaLnBrk="1" latinLnBrk="0" hangingPunct="1">
              <a:defRPr lang="de-DE" altLang="de-DE" sz="1333" b="0" i="0" kern="1200" smtClean="0">
                <a:solidFill>
                  <a:schemeClr val="bg1">
                    <a:lumMod val="75000"/>
                  </a:schemeClr>
                </a:solidFill>
                <a:latin typeface="Calibri Normal" charset="0"/>
                <a:ea typeface="MS PGothic" pitchFamily="34" charset="-128"/>
                <a:cs typeface="+mj-cs"/>
              </a:defRPr>
            </a:lvl1pPr>
          </a:lstStyle>
          <a:p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 marL="0" algn="r" defTabSz="1219170" rtl="0" eaLnBrk="1" latinLnBrk="0" hangingPunct="1">
              <a:defRPr lang="en-US" altLang="de-DE" sz="1333" b="0" i="0" kern="1200" smtClean="0">
                <a:solidFill>
                  <a:schemeClr val="bg1">
                    <a:lumMod val="75000"/>
                  </a:schemeClr>
                </a:solidFill>
                <a:latin typeface="Calibri Normal" charset="0"/>
                <a:ea typeface="MS PGothic" pitchFamily="34" charset="-128"/>
                <a:cs typeface="+mj-cs"/>
              </a:defRPr>
            </a:lvl1pPr>
          </a:lstStyle>
          <a:p>
            <a:fld id="{2AC49B26-474A-42FB-9BD1-7CDD784BEB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8677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609600" y="1974851"/>
            <a:ext cx="11582400" cy="3189288"/>
          </a:xfrm>
          <a:prstGeom prst="rect">
            <a:avLst/>
          </a:prstGeom>
          <a:solidFill>
            <a:srgbClr val="426058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 lang="de-DE" altLang="de-DE" sz="1333" b="0" i="0" kern="1200">
                <a:solidFill>
                  <a:schemeClr val="bg1">
                    <a:lumMod val="75000"/>
                  </a:schemeClr>
                </a:solidFill>
                <a:latin typeface="Calibri Normal" charset="0"/>
                <a:ea typeface="MS PGothic" pitchFamily="34" charset="-128"/>
                <a:cs typeface="+mj-cs"/>
              </a:defRPr>
            </a:lvl1pPr>
          </a:lstStyle>
          <a:p>
            <a:fld id="{27844A4B-52F1-4EBA-A7B8-D277CA0CEA84}" type="datetime1">
              <a:rPr lang="de-DE" smtClean="0"/>
              <a:t>20.02.2020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marL="0" algn="ctr" defTabSz="1219170" rtl="0" eaLnBrk="1" latinLnBrk="0" hangingPunct="1">
              <a:defRPr lang="de-DE" altLang="de-DE" sz="1333" b="0" i="0" kern="1200" smtClean="0">
                <a:solidFill>
                  <a:schemeClr val="bg1">
                    <a:lumMod val="75000"/>
                  </a:schemeClr>
                </a:solidFill>
                <a:latin typeface="Calibri Normal" charset="0"/>
                <a:ea typeface="MS PGothic" pitchFamily="34" charset="-128"/>
                <a:cs typeface="+mj-cs"/>
              </a:defRPr>
            </a:lvl1pPr>
          </a:lstStyle>
          <a:p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 marL="0" algn="r" defTabSz="1219170" rtl="0" eaLnBrk="1" latinLnBrk="0" hangingPunct="1">
              <a:defRPr lang="en-US" altLang="de-DE" sz="1333" b="0" i="0" kern="1200" smtClean="0">
                <a:solidFill>
                  <a:schemeClr val="bg1">
                    <a:lumMod val="75000"/>
                  </a:schemeClr>
                </a:solidFill>
                <a:latin typeface="Calibri Normal" charset="0"/>
                <a:ea typeface="MS PGothic" pitchFamily="34" charset="-128"/>
                <a:cs typeface="+mj-cs"/>
              </a:defRPr>
            </a:lvl1pPr>
          </a:lstStyle>
          <a:p>
            <a:fld id="{2AC49B26-474A-42FB-9BD1-7CDD784BEB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8783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 lang="de-DE" altLang="de-DE" sz="1333" b="0" i="0" kern="1200">
                <a:solidFill>
                  <a:schemeClr val="bg1">
                    <a:lumMod val="75000"/>
                  </a:schemeClr>
                </a:solidFill>
                <a:latin typeface="Calibri Normal" charset="0"/>
                <a:ea typeface="MS PGothic" pitchFamily="34" charset="-128"/>
                <a:cs typeface="+mj-cs"/>
              </a:defRPr>
            </a:lvl1pPr>
          </a:lstStyle>
          <a:p>
            <a:fld id="{0187F3E7-08A2-40DB-8D44-66D95E883F79}" type="datetime1">
              <a:rPr lang="de-DE" smtClean="0"/>
              <a:t>20.02.2020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marL="0" algn="ctr" defTabSz="1219170" rtl="0" eaLnBrk="1" latinLnBrk="0" hangingPunct="1">
              <a:defRPr lang="de-DE" altLang="de-DE" sz="1333" b="0" i="0" kern="1200" smtClean="0">
                <a:solidFill>
                  <a:schemeClr val="bg1">
                    <a:lumMod val="75000"/>
                  </a:schemeClr>
                </a:solidFill>
                <a:latin typeface="Calibri Normal" charset="0"/>
                <a:ea typeface="MS PGothic" pitchFamily="34" charset="-128"/>
                <a:cs typeface="+mj-cs"/>
              </a:defRPr>
            </a:lvl1pPr>
          </a:lstStyle>
          <a:p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 marL="0" algn="r" defTabSz="1219170" rtl="0" eaLnBrk="1" latinLnBrk="0" hangingPunct="1">
              <a:defRPr lang="en-US" altLang="de-DE" sz="1333" b="0" i="0" kern="1200" smtClean="0">
                <a:solidFill>
                  <a:schemeClr val="bg1">
                    <a:lumMod val="75000"/>
                  </a:schemeClr>
                </a:solidFill>
                <a:latin typeface="Calibri Normal" charset="0"/>
                <a:ea typeface="MS PGothic" pitchFamily="34" charset="-128"/>
                <a:cs typeface="+mj-cs"/>
              </a:defRPr>
            </a:lvl1pPr>
          </a:lstStyle>
          <a:p>
            <a:fld id="{2AC49B26-474A-42FB-9BD1-7CDD784BEB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7637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Leer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9B26-474A-42FB-9BD1-7CDD784BEB1A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2" y="6442395"/>
            <a:ext cx="120958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fld id="{C01B6913-621B-4F3C-8741-DB29A3290B65}" type="datetime1">
              <a:rPr lang="de-DE" smtClean="0"/>
              <a:t>20.02.2020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9984" y="6442395"/>
            <a:ext cx="603038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09601" y="126296"/>
            <a:ext cx="1018540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113768"/>
                </a:solidFill>
                <a:latin typeface="TheSans UHH Bold Caps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02356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4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B07EE77-AA43-458F-A05C-4FBAE9FFD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26E7E6-ED95-4469-8450-B4AC705C0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DD80E5-0564-45F2-BE79-E0E2F16DA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42130-A88E-40DC-93ED-C1AD14ED06E2}" type="datetimeFigureOut">
              <a:rPr lang="de-DE" smtClean="0"/>
              <a:t>20.02.2020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B6B53F-16FA-4B67-A39F-DA0BB286E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48124F-7740-4ACB-8361-3F65F8155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26E54-3F83-4665-BD0D-81F80770C3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7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31EE2-7089-4653-A85E-912D2FF7855A}" type="datetimeFigureOut">
              <a:rPr lang="en-GB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20/02/2020</a:t>
            </a:fld>
            <a:endParaRPr lang="en-GB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F2D8E-DD16-4682-AC86-31217C623C1A}" type="slidenum">
              <a:rPr lang="en-GB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10"/>
          <p:cNvCxnSpPr/>
          <p:nvPr userDrawn="1"/>
        </p:nvCxnSpPr>
        <p:spPr>
          <a:xfrm>
            <a:off x="0" y="1479943"/>
            <a:ext cx="12192000" cy="2791"/>
          </a:xfrm>
          <a:prstGeom prst="line">
            <a:avLst/>
          </a:prstGeom>
          <a:ln w="25400">
            <a:solidFill>
              <a:srgbClr val="0033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62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4" r:id="rId20"/>
    <p:sldLayoutId id="2147483696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TheSans UHH Bold Caps"/>
          <a:ea typeface="+mj-ea"/>
          <a:cs typeface="TheSans UHH Bold Cap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D11781E-09E2-45F7-9618-F4E1C67C798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20/02/2020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72F9740-82D4-4818-A89B-7323F548588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9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F65FF-0533-4144-9050-84AE85AF5202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8A024-B187-4641-A67F-322BB76791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9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031EE2-7089-4653-A85E-912D2FF7855A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20/02/2020</a:t>
            </a:fld>
            <a:endParaRPr lang="en-GB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AF2D8E-DD16-4682-AC86-31217C623C1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0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31EE2-7089-4653-A85E-912D2FF785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F2D8E-DD16-4682-AC86-31217C623C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9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288000"/>
            <a:ext cx="608741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296000"/>
            <a:ext cx="10972800" cy="4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Mastertextformat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C52F8F8-FD83-443D-A4B2-723254118641}" type="datetime1">
              <a:rPr lang="de-DE" smtClean="0"/>
              <a:t>20.02.2020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2AC49B26-474A-42FB-9BD1-7CDD784BEB1A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Gerade Verbindung 7"/>
          <p:cNvCxnSpPr/>
          <p:nvPr/>
        </p:nvCxnSpPr>
        <p:spPr>
          <a:xfrm flipH="1">
            <a:off x="-175683" y="955675"/>
            <a:ext cx="12530668" cy="0"/>
          </a:xfrm>
          <a:prstGeom prst="line">
            <a:avLst/>
          </a:prstGeom>
          <a:ln w="9525" cmpd="sng">
            <a:solidFill>
              <a:srgbClr val="007F7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2" name="Bild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75" y="128156"/>
            <a:ext cx="593056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54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3733" b="0" i="0" kern="1200">
          <a:solidFill>
            <a:srgbClr val="007F77"/>
          </a:solidFill>
          <a:latin typeface="Calibri Normal" charset="0"/>
          <a:ea typeface="MS PGothic" pitchFamily="34" charset="-128"/>
          <a:cs typeface="+mj-cs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3733">
          <a:solidFill>
            <a:srgbClr val="007F77"/>
          </a:solidFill>
          <a:latin typeface="Corporate A" charset="0"/>
          <a:ea typeface="MS PGothic" pitchFamily="34" charset="-128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3733">
          <a:solidFill>
            <a:srgbClr val="007F77"/>
          </a:solidFill>
          <a:latin typeface="Corporate A" charset="0"/>
          <a:ea typeface="MS PGothic" pitchFamily="34" charset="-128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3733">
          <a:solidFill>
            <a:srgbClr val="007F77"/>
          </a:solidFill>
          <a:latin typeface="Corporate A" charset="0"/>
          <a:ea typeface="MS PGothic" pitchFamily="34" charset="-128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3733">
          <a:solidFill>
            <a:srgbClr val="007F77"/>
          </a:solidFill>
          <a:latin typeface="Corporate A" charset="0"/>
          <a:ea typeface="MS PGothic" pitchFamily="34" charset="-128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3733">
          <a:solidFill>
            <a:srgbClr val="007F77"/>
          </a:solidFill>
          <a:latin typeface="Corporate A" charset="0"/>
          <a:ea typeface="MS PGothic" pitchFamily="34" charset="-128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3733">
          <a:solidFill>
            <a:srgbClr val="007F77"/>
          </a:solidFill>
          <a:latin typeface="Corporate A" charset="0"/>
          <a:ea typeface="MS PGothic" pitchFamily="34" charset="-128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3733">
          <a:solidFill>
            <a:srgbClr val="007F77"/>
          </a:solidFill>
          <a:latin typeface="Corporate A" charset="0"/>
          <a:ea typeface="MS PGothic" pitchFamily="34" charset="-128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3733">
          <a:solidFill>
            <a:srgbClr val="007F77"/>
          </a:solidFill>
          <a:latin typeface="Corporate A" charset="0"/>
          <a:ea typeface="MS PGothic" pitchFamily="34" charset="-128"/>
        </a:defRPr>
      </a:lvl9pPr>
    </p:titleStyle>
    <p:bodyStyle>
      <a:lvl1pPr marL="457189" indent="-457189" algn="l" defTabSz="609585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Clr>
          <a:srgbClr val="007F77"/>
        </a:buClr>
        <a:buFont typeface="Wingdings" pitchFamily="2" charset="2"/>
        <a:buChar char="§"/>
        <a:defRPr b="0" i="0" kern="1200">
          <a:solidFill>
            <a:schemeClr val="tx1"/>
          </a:solidFill>
          <a:latin typeface="Calibri Normal" charset="0"/>
          <a:ea typeface="MS PGothic" pitchFamily="34" charset="-128"/>
          <a:cs typeface="+mn-cs"/>
        </a:defRPr>
      </a:lvl1pPr>
      <a:lvl2pPr marL="990575" indent="-380990" algn="l" defTabSz="609585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pitchFamily="34" charset="0"/>
        <a:buChar char="–"/>
        <a:defRPr b="0" i="0" kern="1200">
          <a:solidFill>
            <a:schemeClr val="tx1"/>
          </a:solidFill>
          <a:latin typeface="Calibri Normal" charset="0"/>
          <a:ea typeface="MS PGothic" pitchFamily="34" charset="-128"/>
          <a:cs typeface="+mn-cs"/>
        </a:defRPr>
      </a:lvl2pPr>
      <a:lvl3pPr marL="1523962" indent="-304792" algn="l" defTabSz="609585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b="0" i="0" kern="1200">
          <a:solidFill>
            <a:schemeClr val="tx1"/>
          </a:solidFill>
          <a:latin typeface="Calibri Normal" charset="0"/>
          <a:ea typeface="MS PGothic" pitchFamily="34" charset="-128"/>
          <a:cs typeface="+mn-cs"/>
        </a:defRPr>
      </a:lvl3pPr>
      <a:lvl4pPr marL="2133547" indent="-304792" algn="l" defTabSz="609585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pitchFamily="34" charset="0"/>
        <a:buChar char="–"/>
        <a:defRPr b="0" i="0" kern="1200">
          <a:solidFill>
            <a:schemeClr val="tx1"/>
          </a:solidFill>
          <a:latin typeface="Calibri Normal" charset="0"/>
          <a:ea typeface="MS PGothic" pitchFamily="34" charset="-128"/>
          <a:cs typeface="+mn-cs"/>
        </a:defRPr>
      </a:lvl4pPr>
      <a:lvl5pPr marL="2743131" indent="-304792" algn="l" defTabSz="609585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pitchFamily="34" charset="0"/>
        <a:buChar char="»"/>
        <a:defRPr b="0" i="0" kern="1200">
          <a:solidFill>
            <a:schemeClr val="tx1"/>
          </a:solidFill>
          <a:latin typeface="Calibri Normal" charset="0"/>
          <a:ea typeface="MS PGothic" pitchFamily="34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essenskonflikte.de/" TargetMode="External"/><Relationship Id="rId2" Type="http://schemas.openxmlformats.org/officeDocument/2006/relationships/hyperlink" Target="http://www.ebm-netzwerk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rbeitskreis-frauengesundheit.de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007D0-2249-43DA-9EDA-320E2E9C60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400" b="1" dirty="0">
                <a:solidFill>
                  <a:schemeClr val="tx2">
                    <a:lumMod val="75000"/>
                  </a:schemeClr>
                </a:solidFill>
              </a:rPr>
              <a:t>Onkologische Leitlinien aus Arzt* und Patient*</a:t>
            </a:r>
            <a:r>
              <a:rPr lang="de-DE" sz="4400" b="1" dirty="0" err="1">
                <a:solidFill>
                  <a:schemeClr val="tx2">
                    <a:lumMod val="75000"/>
                  </a:schemeClr>
                </a:solidFill>
              </a:rPr>
              <a:t>innensicht</a:t>
            </a:r>
            <a:r>
              <a:rPr lang="de-DE" sz="4400" b="1" dirty="0">
                <a:solidFill>
                  <a:schemeClr val="tx2">
                    <a:lumMod val="75000"/>
                  </a:schemeClr>
                </a:solidFill>
              </a:rPr>
              <a:t>: Was fehlt?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C95EF8F-7BD3-4A51-B952-1A30B5CEAC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3200" b="1" dirty="0">
                <a:solidFill>
                  <a:schemeClr val="tx2">
                    <a:lumMod val="75000"/>
                  </a:schemeClr>
                </a:solidFill>
              </a:rPr>
              <a:t>Ingrid Mühlhauser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7579F2A-19E8-47EF-A0B1-785780275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70" y="302744"/>
            <a:ext cx="2957839" cy="11635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055CFC7-325E-4240-9306-5152F4826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489" y="5257800"/>
            <a:ext cx="2678903" cy="8731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EBAC5DC-0E64-4EDC-8D4B-BD6097D108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182" y="5349875"/>
            <a:ext cx="3991818" cy="8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40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sz="3200" b="1" dirty="0">
                <a:solidFill>
                  <a:srgbClr val="0070C0"/>
                </a:solidFill>
              </a:rPr>
            </a:br>
            <a:r>
              <a:rPr lang="de-DE" sz="3600" b="1" dirty="0">
                <a:solidFill>
                  <a:srgbClr val="0070C0"/>
                </a:solidFill>
                <a:latin typeface="+mn-lt"/>
              </a:rPr>
              <a:t>Klinische Expertise</a:t>
            </a:r>
            <a:br>
              <a:rPr lang="de-DE" b="1" dirty="0"/>
            </a:br>
            <a:r>
              <a:rPr lang="de-DE" b="1" dirty="0"/>
              <a:t>Perspektive der Evidenzbasierten Medizin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Korrekte Diagnose</a:t>
            </a:r>
          </a:p>
          <a:p>
            <a:r>
              <a:rPr lang="de-DE" dirty="0"/>
              <a:t>Individuelle Prognose für Patient*in erstellen / Tumorleiden, Alter, Begleiterkrankungen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A38BC2F-F44F-4B14-8249-B6A4727270C5}"/>
              </a:ext>
            </a:extLst>
          </p:cNvPr>
          <p:cNvSpPr/>
          <p:nvPr/>
        </p:nvSpPr>
        <p:spPr>
          <a:xfrm>
            <a:off x="2484582" y="6311900"/>
            <a:ext cx="9587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Mühlhauser I, Meyer G. Evidenzbasierte Medizin: Klarstellung und Perspektiven. </a:t>
            </a:r>
            <a:r>
              <a:rPr lang="de-DE" dirty="0" err="1"/>
              <a:t>Dtsch</a:t>
            </a:r>
            <a:r>
              <a:rPr lang="de-DE" dirty="0"/>
              <a:t> </a:t>
            </a:r>
            <a:r>
              <a:rPr lang="de-DE" dirty="0" err="1"/>
              <a:t>Arztebl</a:t>
            </a:r>
            <a:r>
              <a:rPr lang="de-DE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033248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sz="3200" b="1" dirty="0">
                <a:solidFill>
                  <a:srgbClr val="0070C0"/>
                </a:solidFill>
              </a:rPr>
            </a:br>
            <a:r>
              <a:rPr lang="de-DE" sz="3600" b="1" dirty="0">
                <a:solidFill>
                  <a:srgbClr val="0070C0"/>
                </a:solidFill>
                <a:latin typeface="+mn-lt"/>
              </a:rPr>
              <a:t>Klinische Expertise</a:t>
            </a:r>
            <a:br>
              <a:rPr lang="de-DE" b="1" dirty="0"/>
            </a:br>
            <a:r>
              <a:rPr lang="de-DE" b="1" dirty="0"/>
              <a:t>Perspektive der Evidenzbasierten Medizin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Korrekte Diagnose</a:t>
            </a:r>
          </a:p>
          <a:p>
            <a:r>
              <a:rPr lang="de-DE" dirty="0"/>
              <a:t>Individuelle Prognose für Patient*in erstellen / Tumorleiden, Alter, Begleiterkrankungen</a:t>
            </a:r>
          </a:p>
          <a:p>
            <a:r>
              <a:rPr lang="de-DE" dirty="0"/>
              <a:t>Zu allen evidenzbasierten Behandlungsoptionen Übertragbarkeit auf Patient*in prüfen – Nutzen / Schaden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A38BC2F-F44F-4B14-8249-B6A4727270C5}"/>
              </a:ext>
            </a:extLst>
          </p:cNvPr>
          <p:cNvSpPr/>
          <p:nvPr/>
        </p:nvSpPr>
        <p:spPr>
          <a:xfrm>
            <a:off x="2484582" y="6311900"/>
            <a:ext cx="9587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Mühlhauser I, Meyer G. Evidenzbasierte Medizin: Klarstellung und Perspektiven. </a:t>
            </a:r>
            <a:r>
              <a:rPr lang="de-DE" dirty="0" err="1"/>
              <a:t>Dtsch</a:t>
            </a:r>
            <a:r>
              <a:rPr lang="de-DE" dirty="0"/>
              <a:t> </a:t>
            </a:r>
            <a:r>
              <a:rPr lang="de-DE" dirty="0" err="1"/>
              <a:t>Arztebl</a:t>
            </a:r>
            <a:r>
              <a:rPr lang="de-DE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3990622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sz="3200" b="1" dirty="0">
                <a:solidFill>
                  <a:srgbClr val="0070C0"/>
                </a:solidFill>
              </a:rPr>
            </a:br>
            <a:r>
              <a:rPr lang="de-DE" sz="3600" b="1" dirty="0">
                <a:solidFill>
                  <a:srgbClr val="0070C0"/>
                </a:solidFill>
                <a:latin typeface="+mn-lt"/>
              </a:rPr>
              <a:t>Klinische Expertise</a:t>
            </a:r>
            <a:br>
              <a:rPr lang="de-DE" b="1" dirty="0"/>
            </a:br>
            <a:r>
              <a:rPr lang="de-DE" b="1" dirty="0"/>
              <a:t>Perspektive der Evidenzbasierten Medizin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Korrekte Diagnose</a:t>
            </a:r>
          </a:p>
          <a:p>
            <a:r>
              <a:rPr lang="de-DE" dirty="0"/>
              <a:t>Individuelle Prognose für Patient*in erstellen / Tumorleiden, Alter, Begleiterkrankungen</a:t>
            </a:r>
          </a:p>
          <a:p>
            <a:r>
              <a:rPr lang="de-DE" dirty="0"/>
              <a:t>Zu allen evidenzbasierten Behandlungsoptionen Übertragbarkeit auf Patient*in prüfen – Nutzen / Schaden</a:t>
            </a:r>
          </a:p>
          <a:p>
            <a:r>
              <a:rPr lang="de-DE" dirty="0"/>
              <a:t>Patient*in aufklären / über alle Optionen informieren – einschließlich Nichtintervention/Abwarten zu Nutzen / Schaden / Unsicherheiten / Bedeutung für die Lebensqualität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A38BC2F-F44F-4B14-8249-B6A4727270C5}"/>
              </a:ext>
            </a:extLst>
          </p:cNvPr>
          <p:cNvSpPr/>
          <p:nvPr/>
        </p:nvSpPr>
        <p:spPr>
          <a:xfrm>
            <a:off x="2484582" y="6311900"/>
            <a:ext cx="9587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Mühlhauser I, Meyer G. Evidenzbasierte Medizin: Klarstellung und Perspektiven. </a:t>
            </a:r>
            <a:r>
              <a:rPr lang="de-DE" dirty="0" err="1"/>
              <a:t>Dtsch</a:t>
            </a:r>
            <a:r>
              <a:rPr lang="de-DE" dirty="0"/>
              <a:t> </a:t>
            </a:r>
            <a:r>
              <a:rPr lang="de-DE" dirty="0" err="1"/>
              <a:t>Arztebl</a:t>
            </a:r>
            <a:r>
              <a:rPr lang="de-DE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4024919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sz="3200" b="1" dirty="0">
                <a:solidFill>
                  <a:srgbClr val="0070C0"/>
                </a:solidFill>
              </a:rPr>
            </a:br>
            <a:r>
              <a:rPr lang="de-DE" sz="3600" b="1" dirty="0">
                <a:solidFill>
                  <a:srgbClr val="0070C0"/>
                </a:solidFill>
                <a:latin typeface="+mn-lt"/>
              </a:rPr>
              <a:t>Klinische Expertise</a:t>
            </a:r>
            <a:br>
              <a:rPr lang="de-DE" b="1" dirty="0"/>
            </a:br>
            <a:r>
              <a:rPr lang="de-DE" b="1" dirty="0"/>
              <a:t>Perspektive der Evidenzbasierten Medizin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Korrekte Diagnose</a:t>
            </a:r>
          </a:p>
          <a:p>
            <a:r>
              <a:rPr lang="de-DE" dirty="0"/>
              <a:t>Individuelle Prognose für Patient*in erstellen / Tumorleiden, Alter, Begleiterkrankungen</a:t>
            </a:r>
          </a:p>
          <a:p>
            <a:r>
              <a:rPr lang="de-DE" dirty="0"/>
              <a:t>Zu allen evidenzbasierten Behandlungsoptionen Übertragbarkeit auf Patient*in prüfen – Nutzen / Schaden</a:t>
            </a:r>
          </a:p>
          <a:p>
            <a:r>
              <a:rPr lang="de-DE" dirty="0"/>
              <a:t>Patient*in aufklären / über alle Optionen informieren – einschließlich Nichtintervention/Abwarten zu Nutzen / Schaden / Unsicherheiten / Bedeutung für die Lebensqualität</a:t>
            </a:r>
          </a:p>
          <a:p>
            <a:r>
              <a:rPr lang="de-DE" dirty="0"/>
              <a:t>Prüfen, ob Patient*in die Informationen verstanden hat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A38BC2F-F44F-4B14-8249-B6A4727270C5}"/>
              </a:ext>
            </a:extLst>
          </p:cNvPr>
          <p:cNvSpPr/>
          <p:nvPr/>
        </p:nvSpPr>
        <p:spPr>
          <a:xfrm>
            <a:off x="2484582" y="6311900"/>
            <a:ext cx="9587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Mühlhauser I, Meyer G. Evidenzbasierte Medizin: Klarstellung und Perspektiven. </a:t>
            </a:r>
            <a:r>
              <a:rPr lang="de-DE" dirty="0" err="1"/>
              <a:t>Dtsch</a:t>
            </a:r>
            <a:r>
              <a:rPr lang="de-DE" dirty="0"/>
              <a:t> </a:t>
            </a:r>
            <a:r>
              <a:rPr lang="de-DE" dirty="0" err="1"/>
              <a:t>Arztebl</a:t>
            </a:r>
            <a:r>
              <a:rPr lang="de-DE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599870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sz="3200" b="1" dirty="0">
                <a:solidFill>
                  <a:srgbClr val="0070C0"/>
                </a:solidFill>
              </a:rPr>
            </a:br>
            <a:r>
              <a:rPr lang="de-DE" sz="3600" b="1" dirty="0">
                <a:solidFill>
                  <a:srgbClr val="0070C0"/>
                </a:solidFill>
                <a:latin typeface="+mn-lt"/>
              </a:rPr>
              <a:t>Klinische Expertise</a:t>
            </a:r>
            <a:br>
              <a:rPr lang="de-DE" b="1" dirty="0"/>
            </a:br>
            <a:r>
              <a:rPr lang="de-DE" b="1" dirty="0"/>
              <a:t>Perspektive der Evidenzbasierten Medizin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Korrekte Diagnose</a:t>
            </a:r>
          </a:p>
          <a:p>
            <a:r>
              <a:rPr lang="de-DE" dirty="0"/>
              <a:t>Individuelle Prognose für Patient*in erstellen / Tumorleiden, Alter, Begleiterkrankungen</a:t>
            </a:r>
          </a:p>
          <a:p>
            <a:r>
              <a:rPr lang="de-DE" dirty="0"/>
              <a:t>Zu allen evidenzbasierten Behandlungsoptionen Übertragbarkeit auf Patient*in prüfen – Nutzen / Schaden</a:t>
            </a:r>
          </a:p>
          <a:p>
            <a:r>
              <a:rPr lang="de-DE" dirty="0"/>
              <a:t>Patient*in aufklären / über alle Optionen informieren – einschließlich Nichtintervention/Abwarten zu Nutzen / Schaden / Unsicherheiten / Bedeutung für die Lebensqualität</a:t>
            </a:r>
          </a:p>
          <a:p>
            <a:r>
              <a:rPr lang="de-DE" dirty="0"/>
              <a:t>Prüfen, ob Patient*in die Informationen verstanden hat</a:t>
            </a:r>
          </a:p>
          <a:p>
            <a:r>
              <a:rPr lang="de-DE" dirty="0"/>
              <a:t>Patient*in unterstützen eine gute Entscheidung zu treffen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A38BC2F-F44F-4B14-8249-B6A4727270C5}"/>
              </a:ext>
            </a:extLst>
          </p:cNvPr>
          <p:cNvSpPr/>
          <p:nvPr/>
        </p:nvSpPr>
        <p:spPr>
          <a:xfrm>
            <a:off x="2484582" y="6311900"/>
            <a:ext cx="9587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Mühlhauser I, Meyer G. Evidenzbasierte Medizin: Klarstellung und Perspektiven. </a:t>
            </a:r>
            <a:r>
              <a:rPr lang="de-DE" dirty="0" err="1"/>
              <a:t>Dtsch</a:t>
            </a:r>
            <a:r>
              <a:rPr lang="de-DE" dirty="0"/>
              <a:t> </a:t>
            </a:r>
            <a:r>
              <a:rPr lang="de-DE" dirty="0" err="1"/>
              <a:t>Arztebl</a:t>
            </a:r>
            <a:r>
              <a:rPr lang="de-DE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428308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03920"/>
            <a:ext cx="15759994" cy="12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10962531" y="6150114"/>
            <a:ext cx="1296144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2006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8E12CA0-DFE1-4EE8-8CD0-520C4ABD912F}"/>
              </a:ext>
            </a:extLst>
          </p:cNvPr>
          <p:cNvSpPr txBox="1"/>
          <p:nvPr/>
        </p:nvSpPr>
        <p:spPr>
          <a:xfrm>
            <a:off x="942924" y="1221947"/>
            <a:ext cx="11058897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rgbClr val="0070C0"/>
                </a:solidFill>
              </a:rPr>
              <a:t>Petition Brustkrebsaktivistinnen</a:t>
            </a:r>
          </a:p>
          <a:p>
            <a:r>
              <a:rPr lang="de-DE" sz="4000" dirty="0">
                <a:solidFill>
                  <a:srgbClr val="0070C0"/>
                </a:solidFill>
              </a:rPr>
              <a:t>Behandlungsleitlinien und wissenschaftliche Studien</a:t>
            </a:r>
          </a:p>
        </p:txBody>
      </p:sp>
    </p:spTree>
    <p:extLst>
      <p:ext uri="{BB962C8B-B14F-4D97-AF65-F5344CB8AC3E}">
        <p14:creationId xmlns:p14="http://schemas.microsoft.com/office/powerpoint/2010/main" val="783457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499177" y="-2474913"/>
            <a:ext cx="12192000" cy="928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10775950" y="6105490"/>
            <a:ext cx="1296144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2006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416050" y="1600202"/>
            <a:ext cx="9360470" cy="398903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rgbClr val="0070C0"/>
                </a:solidFill>
                <a:ea typeface="+mj-ea"/>
                <a:cs typeface="+mj-cs"/>
              </a:rPr>
              <a:t>Forderungen und Begründung</a:t>
            </a:r>
            <a:endParaRPr lang="de-DE" b="1" dirty="0">
              <a:solidFill>
                <a:srgbClr val="0070C0"/>
              </a:solidFill>
            </a:endParaRP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Recht auf partizipative Entscheidung</a:t>
            </a: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Für alle –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Ärzt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*innen und Patient*innen - gleiche Informationen</a:t>
            </a: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Diese müssen den Kriterien der Evidenzbasierten Medizin entsprechen</a:t>
            </a: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Schriftliche Unterlagen für Beratungsgespräche</a:t>
            </a: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Alle Behandlungswege müssen eingeschlossen sein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F66B12A-D475-4952-B339-FB19D4ED82A7}"/>
              </a:ext>
            </a:extLst>
          </p:cNvPr>
          <p:cNvSpPr txBox="1"/>
          <p:nvPr/>
        </p:nvSpPr>
        <p:spPr>
          <a:xfrm>
            <a:off x="609600" y="291794"/>
            <a:ext cx="10410825" cy="1015663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Petition Brustkrebsaktivistinnen</a:t>
            </a:r>
          </a:p>
        </p:txBody>
      </p:sp>
    </p:spTree>
    <p:extLst>
      <p:ext uri="{BB962C8B-B14F-4D97-AF65-F5344CB8AC3E}">
        <p14:creationId xmlns:p14="http://schemas.microsoft.com/office/powerpoint/2010/main" val="2367217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C71BCCD-E147-4EA4-8D78-9CE4C6E3A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44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C71BCCD-E147-4EA4-8D78-9CE4C6E3A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78B18CC-B6B0-4115-B678-CC0891ECDF74}"/>
              </a:ext>
            </a:extLst>
          </p:cNvPr>
          <p:cNvSpPr txBox="1"/>
          <p:nvPr/>
        </p:nvSpPr>
        <p:spPr>
          <a:xfrm>
            <a:off x="262594" y="3423879"/>
            <a:ext cx="8752097" cy="17543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5400" dirty="0">
                <a:solidFill>
                  <a:srgbClr val="C00000"/>
                </a:solidFill>
              </a:rPr>
              <a:t>Für partizipative informierte Entscheidungen nicht geeignet</a:t>
            </a:r>
            <a:r>
              <a:rPr lang="de-DE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7911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5720" y="61180"/>
            <a:ext cx="4536504" cy="6473677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  <a:alpha val="42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996557" y="6581001"/>
            <a:ext cx="914400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http://www.ebm-netzwerk.de/was-wir-tun/fachbereiche/patienteninformation/gpgi</a:t>
            </a:r>
          </a:p>
        </p:txBody>
      </p:sp>
    </p:spTree>
    <p:extLst>
      <p:ext uri="{BB962C8B-B14F-4D97-AF65-F5344CB8AC3E}">
        <p14:creationId xmlns:p14="http://schemas.microsoft.com/office/powerpoint/2010/main" val="18745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sz="3200" b="1" dirty="0">
                <a:latin typeface="+mn-lt"/>
              </a:rPr>
            </a:br>
            <a:r>
              <a:rPr lang="de-DE" sz="3600" b="1" dirty="0">
                <a:solidFill>
                  <a:srgbClr val="0070C0"/>
                </a:solidFill>
                <a:latin typeface="+mn-lt"/>
              </a:rPr>
              <a:t>Ingrid Mühlhauser</a:t>
            </a:r>
            <a:br>
              <a:rPr lang="de-DE" dirty="0"/>
            </a:br>
            <a:r>
              <a:rPr lang="de-DE" dirty="0"/>
              <a:t>Nicht-Finanzielle Beziehungen u. Aktivitäten</a:t>
            </a:r>
          </a:p>
        </p:txBody>
      </p:sp>
      <p:sp>
        <p:nvSpPr>
          <p:cNvPr id="3" name="Untertite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r>
              <a:rPr lang="de-DE" dirty="0"/>
              <a:t>Vorstand Netzwerk Evidenzbasierte Medizin / Fachbereich Patienteninformation &amp; -Beteiligung (</a:t>
            </a:r>
            <a:r>
              <a:rPr lang="de-DE" dirty="0">
                <a:hlinkClick r:id="rId2"/>
              </a:rPr>
              <a:t>www.ebm-netzwerk.de</a:t>
            </a:r>
            <a:r>
              <a:rPr lang="de-DE" dirty="0"/>
              <a:t>)</a:t>
            </a:r>
          </a:p>
          <a:p>
            <a:r>
              <a:rPr lang="de-DE" dirty="0"/>
              <a:t>Redaktion arznei-telegramm (</a:t>
            </a:r>
            <a:r>
              <a:rPr lang="de-DE" u="sng" dirty="0">
                <a:solidFill>
                  <a:srgbClr val="0070C0"/>
                </a:solidFill>
              </a:rPr>
              <a:t>www.arznei-telegramm.de</a:t>
            </a:r>
            <a:r>
              <a:rPr lang="de-DE" dirty="0"/>
              <a:t>)</a:t>
            </a:r>
          </a:p>
          <a:p>
            <a:r>
              <a:rPr lang="de-DE" dirty="0"/>
              <a:t>Mitglied MEZIS (</a:t>
            </a:r>
            <a:r>
              <a:rPr lang="de-DE" dirty="0">
                <a:hlinkClick r:id="rId3"/>
              </a:rPr>
              <a:t>www.interessenskonflikte.de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Vorsitzende „Arbeitskreis Frauengesundheit in Medizin, Psychotherapie und Gesellschaft“ (</a:t>
            </a:r>
            <a:r>
              <a:rPr lang="de-DE" dirty="0">
                <a:hlinkClick r:id="rId4"/>
              </a:rPr>
              <a:t>www.arbeitskreis-frauengesundheit.de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24000" y="4393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altLang="de-D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3887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35"/>
          <a:stretch/>
        </p:blipFill>
        <p:spPr>
          <a:xfrm>
            <a:off x="2999656" y="116632"/>
            <a:ext cx="5184577" cy="6611480"/>
          </a:xfrm>
          <a:prstGeom prst="rect">
            <a:avLst/>
          </a:prstGeom>
          <a:ln>
            <a:noFill/>
          </a:ln>
        </p:spPr>
      </p:pic>
      <p:sp>
        <p:nvSpPr>
          <p:cNvPr id="6" name="Rechteck 5"/>
          <p:cNvSpPr/>
          <p:nvPr/>
        </p:nvSpPr>
        <p:spPr>
          <a:xfrm>
            <a:off x="8400256" y="6498830"/>
            <a:ext cx="39560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www.leitlinie-gesundheitsinformation.de/</a:t>
            </a:r>
          </a:p>
        </p:txBody>
      </p:sp>
    </p:spTree>
    <p:extLst>
      <p:ext uri="{BB962C8B-B14F-4D97-AF65-F5344CB8AC3E}">
        <p14:creationId xmlns:p14="http://schemas.microsoft.com/office/powerpoint/2010/main" val="2521004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70C0"/>
                </a:solidFill>
              </a:rPr>
              <a:t>Gesundheitsinformationen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1776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  <a:p>
            <a:r>
              <a:rPr lang="de-DE" dirty="0"/>
              <a:t>Darstellung</a:t>
            </a:r>
          </a:p>
          <a:p>
            <a:r>
              <a:rPr lang="de-DE" dirty="0"/>
              <a:t>Entwicklung / Unabhängigkeit / Transparenz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069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102F52-A59B-480D-8766-8B37FA4E7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070C0"/>
                </a:solidFill>
              </a:rPr>
              <a:t>Information zu Therapiemöglichkeiten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0F64DC-70BB-42C4-BF4F-BFD0E90BB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Persönliches Risiko ohne Intervention – Zeitrahmen</a:t>
            </a:r>
          </a:p>
          <a:p>
            <a:r>
              <a:rPr lang="de-DE" dirty="0"/>
              <a:t>Evidenzbasierte Optionen mit Wahrscheinlichkeitsangaben zu erwünschten und unerwünschten Ereignissen - Zeitrahmen</a:t>
            </a:r>
          </a:p>
          <a:p>
            <a:r>
              <a:rPr lang="de-DE" dirty="0"/>
              <a:t>Bedeutung für das eigene Leben – Aufwand / Support</a:t>
            </a:r>
          </a:p>
          <a:p>
            <a:r>
              <a:rPr lang="de-DE" dirty="0"/>
              <a:t>…..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5977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7400E44-698B-4754-B229-3D5A4BA8A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703"/>
          <a:stretch/>
        </p:blipFill>
        <p:spPr bwMode="auto">
          <a:xfrm>
            <a:off x="-1" y="104148"/>
            <a:ext cx="9154522" cy="493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4"/>
          <a:stretch/>
        </p:blipFill>
        <p:spPr bwMode="auto">
          <a:xfrm>
            <a:off x="9970761" y="4858327"/>
            <a:ext cx="2181705" cy="199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31081"/>
            <a:ext cx="3252058" cy="13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219975"/>
            <a:ext cx="3461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AC66B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AC66B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http://www.spupeo.de/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9534" y="6388345"/>
            <a:ext cx="3147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Gesundheitswissenschaften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1" y="665287"/>
            <a:ext cx="3930914" cy="2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haltsplatzhalter 3">
            <a:extLst>
              <a:ext uri="{FF2B5EF4-FFF2-40B4-BE49-F238E27FC236}">
                <a16:creationId xmlns:a16="http://schemas.microsoft.com/office/drawing/2014/main" id="{7A13506D-066F-446B-B796-39849F6F8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9673" y="104148"/>
            <a:ext cx="6342793" cy="323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72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82" y="133927"/>
            <a:ext cx="9770352" cy="622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9ACDA8B-5213-49CC-9EB9-CF4CD36F0014}"/>
              </a:ext>
            </a:extLst>
          </p:cNvPr>
          <p:cNvSpPr/>
          <p:nvPr/>
        </p:nvSpPr>
        <p:spPr>
          <a:xfrm>
            <a:off x="9795488" y="6262408"/>
            <a:ext cx="2217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www.spupeo.de</a:t>
            </a:r>
          </a:p>
        </p:txBody>
      </p:sp>
    </p:spTree>
    <p:extLst>
      <p:ext uri="{BB962C8B-B14F-4D97-AF65-F5344CB8AC3E}">
        <p14:creationId xmlns:p14="http://schemas.microsoft.com/office/powerpoint/2010/main" val="2016800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4"/>
          <a:stretch/>
        </p:blipFill>
        <p:spPr bwMode="auto">
          <a:xfrm>
            <a:off x="9970761" y="4858327"/>
            <a:ext cx="2181705" cy="199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31081"/>
            <a:ext cx="3252058" cy="13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212" r="-1419" b="-4059"/>
          <a:stretch/>
        </p:blipFill>
        <p:spPr bwMode="auto">
          <a:xfrm>
            <a:off x="-2" y="330811"/>
            <a:ext cx="8136904" cy="481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219975"/>
            <a:ext cx="3461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AC66B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AC66B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http://www.spupeo.de/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9534" y="6388345"/>
            <a:ext cx="3147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Gesundheitswissenschaften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1E52CB5-985A-4709-83F5-33F88226A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827" y="252511"/>
            <a:ext cx="6410350" cy="296174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1" y="665287"/>
            <a:ext cx="3930914" cy="2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422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51" y="628074"/>
            <a:ext cx="10661263" cy="83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52" y="1838036"/>
            <a:ext cx="10050418" cy="432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9795488" y="6262408"/>
            <a:ext cx="2217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www.spupeo.de</a:t>
            </a:r>
          </a:p>
        </p:txBody>
      </p:sp>
    </p:spTree>
    <p:extLst>
      <p:ext uri="{BB962C8B-B14F-4D97-AF65-F5344CB8AC3E}">
        <p14:creationId xmlns:p14="http://schemas.microsoft.com/office/powerpoint/2010/main" val="3016980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B52F53-CDDA-4AE7-9EBC-3672A384D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Evidenzbasierte Informierte Partizipative Entscheidungen (IPE) nicht implementiert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9CFBAC-038B-4DC0-BF76-AF64A0327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124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86" y="0"/>
            <a:ext cx="8332828" cy="644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7328" y="6122740"/>
            <a:ext cx="1296144" cy="7078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2015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3AF3899-8E17-4DB9-BE1D-0C6CAC17E5DE}"/>
              </a:ext>
            </a:extLst>
          </p:cNvPr>
          <p:cNvSpPr txBox="1"/>
          <p:nvPr/>
        </p:nvSpPr>
        <p:spPr>
          <a:xfrm>
            <a:off x="47327" y="184727"/>
            <a:ext cx="6501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rgbClr val="37957A"/>
                </a:solidFill>
              </a:rPr>
              <a:t>Forderung S4-Leitlinien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9034F0D-EF28-4D66-8B89-AE722D99CFF4}"/>
              </a:ext>
            </a:extLst>
          </p:cNvPr>
          <p:cNvSpPr/>
          <p:nvPr/>
        </p:nvSpPr>
        <p:spPr>
          <a:xfrm>
            <a:off x="3490199" y="6444054"/>
            <a:ext cx="8654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https://www.arbeitskreis-frauengesundheit.de/wp-content/uploads/2016/02/Groehe.pdf</a:t>
            </a:r>
          </a:p>
        </p:txBody>
      </p:sp>
    </p:spTree>
    <p:extLst>
      <p:ext uri="{BB962C8B-B14F-4D97-AF65-F5344CB8AC3E}">
        <p14:creationId xmlns:p14="http://schemas.microsoft.com/office/powerpoint/2010/main" val="218088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60565-E321-4B69-BDBB-99040AF7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de-DE" b="1" dirty="0">
                <a:solidFill>
                  <a:srgbClr val="009999"/>
                </a:solidFill>
                <a:ea typeface="+mn-ea"/>
                <a:cs typeface="+mn-cs"/>
              </a:rPr>
              <a:t>Forderung: </a:t>
            </a:r>
            <a:r>
              <a:rPr lang="de-DE" b="1" dirty="0">
                <a:solidFill>
                  <a:srgbClr val="009999"/>
                </a:solidFill>
              </a:rPr>
              <a:t>Entscheidungshilfen </a:t>
            </a:r>
            <a:r>
              <a:rPr lang="de-DE" b="1" dirty="0">
                <a:solidFill>
                  <a:srgbClr val="009999"/>
                </a:solidFill>
                <a:ea typeface="+mn-ea"/>
                <a:cs typeface="+mn-cs"/>
              </a:rPr>
              <a:t>S4-Leitlinien</a:t>
            </a:r>
            <a:endParaRPr lang="de-DE" b="1" dirty="0">
              <a:solidFill>
                <a:srgbClr val="009999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FCB364-85A5-49BE-8AE3-AE09512E7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545002"/>
            <a:ext cx="4599710" cy="4525963"/>
          </a:xfrm>
        </p:spPr>
        <p:txBody>
          <a:bodyPr>
            <a:normAutofit lnSpcReduction="10000"/>
          </a:bodyPr>
          <a:lstStyle/>
          <a:p>
            <a:r>
              <a:rPr lang="de-DE" dirty="0"/>
              <a:t>Patient*innenorientiert</a:t>
            </a:r>
          </a:p>
          <a:p>
            <a:r>
              <a:rPr lang="de-DE" dirty="0"/>
              <a:t>Personalisiert</a:t>
            </a:r>
          </a:p>
          <a:p>
            <a:r>
              <a:rPr lang="de-DE" dirty="0"/>
              <a:t>Modular</a:t>
            </a:r>
          </a:p>
          <a:p>
            <a:r>
              <a:rPr lang="de-DE" dirty="0"/>
              <a:t>Digital</a:t>
            </a:r>
          </a:p>
          <a:p>
            <a:r>
              <a:rPr lang="de-DE" dirty="0"/>
              <a:t>Aktuell</a:t>
            </a:r>
          </a:p>
          <a:p>
            <a:r>
              <a:rPr lang="de-DE" dirty="0"/>
              <a:t>Evidenzbasiert</a:t>
            </a:r>
          </a:p>
          <a:p>
            <a:r>
              <a:rPr lang="de-DE" dirty="0"/>
              <a:t>Unabhängig</a:t>
            </a:r>
          </a:p>
          <a:p>
            <a:r>
              <a:rPr lang="de-DE" dirty="0"/>
              <a:t>Verständlich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C72DD76-69C2-4EE9-AD5A-3B937230B7C3}"/>
              </a:ext>
            </a:extLst>
          </p:cNvPr>
          <p:cNvSpPr/>
          <p:nvPr/>
        </p:nvSpPr>
        <p:spPr>
          <a:xfrm>
            <a:off x="1643217" y="6324811"/>
            <a:ext cx="10348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/>
              <a:t>https://www.arbeitskreis-frauengesundheit.de/wp-content/uploads/2016/02/Groehe.pdf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1F8F4C3-9A52-4BF5-9426-8717688FA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612" y="1712102"/>
            <a:ext cx="6198788" cy="252813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C7B8B8B-AD52-4557-9B08-145AE51EDC45}"/>
              </a:ext>
            </a:extLst>
          </p:cNvPr>
          <p:cNvSpPr txBox="1"/>
          <p:nvPr/>
        </p:nvSpPr>
        <p:spPr>
          <a:xfrm>
            <a:off x="47328" y="6122740"/>
            <a:ext cx="1296144" cy="7078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973002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3595CC-5B9C-4304-A815-337C47C68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070C0"/>
                </a:solidFill>
              </a:rPr>
              <a:t>Methodik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96D177-EFBF-4436-8715-658A28208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200" dirty="0"/>
              <a:t>Rahmen: Evidenzbasierte Medizin</a:t>
            </a:r>
          </a:p>
          <a:p>
            <a:r>
              <a:rPr lang="de-DE" sz="3200" dirty="0"/>
              <a:t>Eigene Forschung zu Evidenzbasierter Patienteninformation / Entscheidungshilfen / partizipativer Entscheidungsfindung</a:t>
            </a:r>
            <a:r>
              <a:rPr lang="de-DE" dirty="0"/>
              <a:t> </a:t>
            </a:r>
            <a:r>
              <a:rPr lang="de-DE" sz="2400" dirty="0"/>
              <a:t>(z.B. www.spupeo.de)</a:t>
            </a:r>
          </a:p>
          <a:p>
            <a:r>
              <a:rPr lang="de-DE" sz="3200" dirty="0"/>
              <a:t>Exemplarisch / Schwerpunkt Brustkrebs</a:t>
            </a:r>
          </a:p>
          <a:p>
            <a:r>
              <a:rPr lang="de-DE" sz="3200" dirty="0"/>
              <a:t>Inter-/nationale Entwicklungen</a:t>
            </a:r>
            <a:r>
              <a:rPr lang="de-DE" dirty="0"/>
              <a:t> </a:t>
            </a:r>
            <a:r>
              <a:rPr lang="de-DE" sz="2400" dirty="0"/>
              <a:t>(z.B. http://magicproject.org/)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8886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b="1" dirty="0">
                <a:solidFill>
                  <a:schemeClr val="tx2">
                    <a:lumMod val="75000"/>
                  </a:schemeClr>
                </a:solidFill>
              </a:rPr>
              <a:t>Entscheidungshilfen zu Leitlinien („S4“)</a:t>
            </a:r>
            <a:br>
              <a:rPr lang="de-DE" sz="4800" b="1" dirty="0">
                <a:solidFill>
                  <a:schemeClr val="tx2"/>
                </a:solidFill>
              </a:rPr>
            </a:br>
            <a:endParaRPr lang="de-DE" sz="4800" b="1" dirty="0">
              <a:solidFill>
                <a:schemeClr val="tx2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831850" y="3953165"/>
            <a:ext cx="10515600" cy="2136486"/>
          </a:xfrm>
        </p:spPr>
        <p:txBody>
          <a:bodyPr>
            <a:normAutofit/>
          </a:bodyPr>
          <a:lstStyle/>
          <a:p>
            <a:r>
              <a:rPr lang="en-GB" sz="2800" dirty="0" err="1"/>
              <a:t>Arbeitsgruppe</a:t>
            </a:r>
            <a:r>
              <a:rPr lang="en-GB" sz="2800" dirty="0"/>
              <a:t> des </a:t>
            </a:r>
            <a:r>
              <a:rPr lang="en-GB" sz="2800" dirty="0" err="1"/>
              <a:t>Netzwerks</a:t>
            </a:r>
            <a:r>
              <a:rPr lang="en-GB" sz="2800" dirty="0"/>
              <a:t> </a:t>
            </a:r>
            <a:r>
              <a:rPr lang="en-GB" sz="2800" dirty="0" err="1"/>
              <a:t>Evidenzbasierte</a:t>
            </a:r>
            <a:r>
              <a:rPr lang="en-GB" sz="2800" dirty="0"/>
              <a:t> </a:t>
            </a:r>
            <a:r>
              <a:rPr lang="en-GB" sz="2800" dirty="0" err="1"/>
              <a:t>Medizin</a:t>
            </a:r>
            <a:br>
              <a:rPr lang="en-GB" sz="2800" dirty="0"/>
            </a:br>
            <a:r>
              <a:rPr lang="en-GB" sz="2800" dirty="0"/>
              <a:t>(</a:t>
            </a:r>
            <a:r>
              <a:rPr lang="en-GB" sz="2800" dirty="0" err="1"/>
              <a:t>Leitung</a:t>
            </a:r>
            <a:r>
              <a:rPr lang="en-GB" sz="2800" dirty="0"/>
              <a:t>: </a:t>
            </a:r>
            <a:r>
              <a:rPr lang="en-GB" sz="2800" dirty="0" err="1"/>
              <a:t>Anke</a:t>
            </a:r>
            <a:r>
              <a:rPr lang="en-GB" sz="2800" dirty="0"/>
              <a:t> </a:t>
            </a:r>
            <a:r>
              <a:rPr lang="en-GB" sz="2800" dirty="0" err="1"/>
              <a:t>Steckelberg</a:t>
            </a:r>
            <a:r>
              <a:rPr lang="en-GB" sz="2800" dirty="0"/>
              <a:t>, Universität Halle-Wittenberg)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91CC9D-0E93-4C9A-BAFE-B0B078311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2509" y="743922"/>
            <a:ext cx="3847164" cy="1365857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BF227091-7CA4-4D84-926E-CE93DF85F583}"/>
              </a:ext>
            </a:extLst>
          </p:cNvPr>
          <p:cNvSpPr/>
          <p:nvPr/>
        </p:nvSpPr>
        <p:spPr>
          <a:xfrm>
            <a:off x="8135071" y="6120654"/>
            <a:ext cx="3664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www.ebm-netzwerk.de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19E7AC9-BDFC-4A71-BA8D-B773851992D6}"/>
              </a:ext>
            </a:extLst>
          </p:cNvPr>
          <p:cNvSpPr txBox="1"/>
          <p:nvPr/>
        </p:nvSpPr>
        <p:spPr>
          <a:xfrm>
            <a:off x="47328" y="6122740"/>
            <a:ext cx="1296144" cy="7078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283947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de-DE" sz="2800" b="1" dirty="0"/>
              <a:t>Ziel des Projektes</a:t>
            </a:r>
          </a:p>
          <a:p>
            <a:r>
              <a:rPr lang="de-DE" sz="2800" dirty="0"/>
              <a:t>Struktur und Wissensdatenbank zur kontinuierlichen und nachhaltigen Erstellung von evidenzbasierten Patienteninformationen und Entscheidungshilfen schaffen.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AG S4 Leitlinien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4D2761-97D9-48E6-AACF-D70D0A727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9083" y="5052291"/>
            <a:ext cx="3463280" cy="12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67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0AF825-64E3-4D2F-8BBB-60C7C1CBA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Was fehlt in S3-Leitlinien: </a:t>
            </a:r>
            <a:r>
              <a:rPr lang="de-DE" sz="4000" b="1" dirty="0">
                <a:solidFill>
                  <a:srgbClr val="0070C0"/>
                </a:solidFill>
              </a:rPr>
              <a:t>Patient*</a:t>
            </a:r>
            <a:r>
              <a:rPr lang="de-DE" sz="4000" b="1" dirty="0" err="1">
                <a:solidFill>
                  <a:srgbClr val="0070C0"/>
                </a:solidFill>
              </a:rPr>
              <a:t>innenorientierung</a:t>
            </a:r>
            <a:endParaRPr lang="de-DE" sz="4000" b="1" dirty="0">
              <a:solidFill>
                <a:srgbClr val="0070C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5DD413-4384-4647-ABBE-88BC1AE1B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/>
              <a:t>EbM</a:t>
            </a:r>
            <a:r>
              <a:rPr lang="de-DE" dirty="0"/>
              <a:t>-kompetente und unabhängige Patient*innen zur</a:t>
            </a:r>
          </a:p>
          <a:p>
            <a:r>
              <a:rPr lang="de-DE" dirty="0"/>
              <a:t>Identifikation von Schnittstellen, die für Partizipation / IPE von Bedeutung sind</a:t>
            </a:r>
          </a:p>
          <a:p>
            <a:r>
              <a:rPr lang="de-DE" dirty="0"/>
              <a:t>Entwicklung von Entscheidungshilfen</a:t>
            </a:r>
          </a:p>
          <a:p>
            <a:r>
              <a:rPr lang="de-DE" dirty="0"/>
              <a:t>Bestimmung von Qualitätsindikatoren</a:t>
            </a:r>
          </a:p>
          <a:p>
            <a:r>
              <a:rPr lang="de-DE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056082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D13083-2B7E-4436-8B54-AAAD3489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fehlt in S3-Leitlinien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872E76-2701-410A-A0B7-5DB41D228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Risikodaten zur Erstellung individueller Prognosen</a:t>
            </a:r>
          </a:p>
        </p:txBody>
      </p:sp>
    </p:spTree>
    <p:extLst>
      <p:ext uri="{BB962C8B-B14F-4D97-AF65-F5344CB8AC3E}">
        <p14:creationId xmlns:p14="http://schemas.microsoft.com/office/powerpoint/2010/main" val="2455978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D13083-2B7E-4436-8B54-AAAD3489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fehlt in S3-Leitlinien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872E76-2701-410A-A0B7-5DB41D228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Risikodaten zur Erstellung individueller Prognosen</a:t>
            </a:r>
          </a:p>
          <a:p>
            <a:r>
              <a:rPr lang="de-DE" dirty="0"/>
              <a:t>Wahrscheinlichkeitsangaben für Nutzen und Schaden (!) für alle Optionen einschließlich der Nicht-Intervention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8976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D13083-2B7E-4436-8B54-AAAD3489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fehlt in S3-Leitlinien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872E76-2701-410A-A0B7-5DB41D228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Risikodaten zur Erstellung individueller Prognosen</a:t>
            </a:r>
          </a:p>
          <a:p>
            <a:r>
              <a:rPr lang="de-DE" dirty="0"/>
              <a:t>Wahrscheinlichkeitsangaben für Nutzen und Schaden (!) für alle Optionen einschließlich der Nicht-Intervention</a:t>
            </a:r>
          </a:p>
          <a:p>
            <a:r>
              <a:rPr lang="de-DE" dirty="0"/>
              <a:t>Offenlegung aller Unsicherheiten zu den wissenschaftlichen Daten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1991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D13083-2B7E-4436-8B54-AAAD3489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fehlt in S3-Leitlinien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872E76-2701-410A-A0B7-5DB41D228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Risikodaten zur Erstellung individueller Prognosen</a:t>
            </a:r>
          </a:p>
          <a:p>
            <a:r>
              <a:rPr lang="de-DE" dirty="0"/>
              <a:t>Wahrscheinlichkeitsangaben für Nutzen und Schaden (!) für alle Optionen einschließlich der Nicht-Intervention</a:t>
            </a:r>
          </a:p>
          <a:p>
            <a:r>
              <a:rPr lang="de-DE" dirty="0"/>
              <a:t>Offenlegung aller Unsicherheiten zu den wissenschaftlichen Daten</a:t>
            </a:r>
          </a:p>
          <a:p>
            <a:r>
              <a:rPr lang="de-DE" dirty="0"/>
              <a:t>Bedeutung für die Lebensqualität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0864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D13083-2B7E-4436-8B54-AAAD3489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fehlt in S3-Leitlinien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872E76-2701-410A-A0B7-5DB41D228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Risikodaten zur Erstellung individueller Prognosen</a:t>
            </a:r>
          </a:p>
          <a:p>
            <a:r>
              <a:rPr lang="de-DE" dirty="0"/>
              <a:t>Wahrscheinlichkeitsangaben für Nutzen und Schaden (!) für alle Optionen einschließlich der Nicht-Intervention</a:t>
            </a:r>
          </a:p>
          <a:p>
            <a:r>
              <a:rPr lang="de-DE" dirty="0"/>
              <a:t>Offenlegung aller Unsicherheiten zu den wissenschaftlichen Daten</a:t>
            </a:r>
          </a:p>
          <a:p>
            <a:r>
              <a:rPr lang="de-DE" dirty="0"/>
              <a:t>Bedeutung für die Lebensqualität</a:t>
            </a:r>
          </a:p>
          <a:p>
            <a:r>
              <a:rPr lang="de-DE" dirty="0"/>
              <a:t>Unabhängigkeit der Informationsersteller*innen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113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D13083-2B7E-4436-8B54-AAAD3489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fehlt in S3-Leitlinien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872E76-2701-410A-A0B7-5DB41D228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Risikodaten zur Erstellung individueller Prognosen</a:t>
            </a:r>
          </a:p>
          <a:p>
            <a:r>
              <a:rPr lang="de-DE" dirty="0"/>
              <a:t>Wahrscheinlichkeitsangaben für Nutzen und Schaden (!) für alle Optionen einschließlich der Nicht-Intervention</a:t>
            </a:r>
          </a:p>
          <a:p>
            <a:r>
              <a:rPr lang="de-DE" dirty="0"/>
              <a:t>Offenlegung aller Unsicherheiten zu den wissenschaftlichen Daten</a:t>
            </a:r>
          </a:p>
          <a:p>
            <a:r>
              <a:rPr lang="de-DE" dirty="0"/>
              <a:t>Bedeutung für die Lebensqualität</a:t>
            </a:r>
          </a:p>
          <a:p>
            <a:r>
              <a:rPr lang="de-DE" dirty="0"/>
              <a:t>Unabhängigkeit der Informationsersteller*innen</a:t>
            </a:r>
          </a:p>
          <a:p>
            <a:r>
              <a:rPr lang="de-DE" dirty="0"/>
              <a:t>Qualitätsindikatoren zur Implementierung von IPE statt Messung von Compliance zu Leitlinienempfehlungen</a:t>
            </a:r>
          </a:p>
          <a:p>
            <a:r>
              <a:rPr lang="de-DE" dirty="0"/>
              <a:t>…..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2754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F22F8-BA96-4DB4-9AC5-23200B5F6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fehlt noch?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701477-AC45-48AD-BDD7-3AF77A2E6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Haltung der </a:t>
            </a:r>
            <a:r>
              <a:rPr lang="de-DE" dirty="0" err="1"/>
              <a:t>Ärzt</a:t>
            </a:r>
            <a:r>
              <a:rPr lang="de-DE" dirty="0"/>
              <a:t>*innen</a:t>
            </a:r>
            <a:br>
              <a:rPr lang="de-DE" dirty="0"/>
            </a:br>
            <a:r>
              <a:rPr lang="de-DE" dirty="0"/>
              <a:t>Vom </a:t>
            </a:r>
            <a:r>
              <a:rPr lang="de-DE" dirty="0" err="1"/>
              <a:t>benevolenten</a:t>
            </a:r>
            <a:r>
              <a:rPr lang="de-DE" dirty="0"/>
              <a:t> Paternalismus zum IPE</a:t>
            </a:r>
          </a:p>
          <a:p>
            <a:r>
              <a:rPr lang="de-DE" dirty="0"/>
              <a:t>Arbeitsgruppen zur IPE/Patienteninformation und –Beteiligung in medizinischen Fachgesellschaften</a:t>
            </a:r>
          </a:p>
          <a:p>
            <a:r>
              <a:rPr lang="de-DE" dirty="0"/>
              <a:t>Strukturen für IPE – Einbeziehung onkologischer </a:t>
            </a:r>
            <a:r>
              <a:rPr lang="de-DE" dirty="0" err="1"/>
              <a:t>Nurses</a:t>
            </a:r>
            <a:endParaRPr lang="de-DE" dirty="0"/>
          </a:p>
          <a:p>
            <a:r>
              <a:rPr lang="de-DE" dirty="0"/>
              <a:t>Kompetenzen zu </a:t>
            </a:r>
            <a:r>
              <a:rPr lang="de-DE" dirty="0" err="1"/>
              <a:t>EbM</a:t>
            </a:r>
            <a:r>
              <a:rPr lang="de-DE" dirty="0"/>
              <a:t>-/Risikokommunikation</a:t>
            </a:r>
            <a:br>
              <a:rPr lang="de-DE" dirty="0"/>
            </a:br>
            <a:r>
              <a:rPr lang="de-DE" dirty="0" err="1"/>
              <a:t>Ärzt</a:t>
            </a:r>
            <a:r>
              <a:rPr lang="de-DE" dirty="0"/>
              <a:t>*innen und onkologische </a:t>
            </a:r>
            <a:r>
              <a:rPr lang="de-DE" dirty="0" err="1"/>
              <a:t>Nurses</a:t>
            </a:r>
            <a:endParaRPr lang="de-DE" dirty="0"/>
          </a:p>
          <a:p>
            <a:r>
              <a:rPr lang="de-DE" dirty="0"/>
              <a:t>…..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7241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40DE14-33CD-4AC7-A877-449D6F49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Patient*innen wünschen:</a:t>
            </a:r>
            <a:br>
              <a:rPr lang="de-DE" b="1" dirty="0">
                <a:solidFill>
                  <a:srgbClr val="0070C0"/>
                </a:solidFill>
              </a:rPr>
            </a:br>
            <a:r>
              <a:rPr lang="de-DE" dirty="0">
                <a:solidFill>
                  <a:srgbClr val="0070C0"/>
                </a:solidFill>
              </a:rPr>
              <a:t>E</a:t>
            </a:r>
            <a:r>
              <a:rPr lang="de-DE" sz="3600" dirty="0">
                <a:solidFill>
                  <a:srgbClr val="0070C0"/>
                </a:solidFill>
              </a:rPr>
              <a:t>videnzbasierte Informierte Partizipative Entscheidungen (IPE)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6A757C-2976-4693-905B-8AAA93D6D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Evidenz aus zahlreichen Studien / Krebsinformationsdienst</a:t>
            </a:r>
          </a:p>
          <a:p>
            <a:r>
              <a:rPr lang="de-DE" dirty="0"/>
              <a:t>Brustkrebsaktivistinnen: 2006 Petition an den Deutschen Bundestag</a:t>
            </a:r>
          </a:p>
          <a:p>
            <a:r>
              <a:rPr lang="de-DE" dirty="0"/>
              <a:t>Arbeitskreis Frauengesundheit / AG Brustkrebs: 2015 offener Brief an den Bundesgesundheitsminister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56752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17DB7-170E-402A-B77A-CD8C6B66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Zukunft - Wissensmanagement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C1B519-C159-4CBC-8257-59CA86C0B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7309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Evidence to Decision (</a:t>
            </a:r>
            <a:r>
              <a:rPr lang="en-US" dirty="0" err="1"/>
              <a:t>EtD</a:t>
            </a:r>
            <a:r>
              <a:rPr lang="en-US" dirty="0"/>
              <a:t>) framework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698546" y="6261257"/>
            <a:ext cx="391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Calibri"/>
              </a:rPr>
              <a:t>www.decide-collaboration.eu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7755" y="2459188"/>
            <a:ext cx="10892066" cy="364694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0250DF8-7C34-4123-83C4-A6837990440A}"/>
              </a:ext>
            </a:extLst>
          </p:cNvPr>
          <p:cNvSpPr/>
          <p:nvPr/>
        </p:nvSpPr>
        <p:spPr>
          <a:xfrm>
            <a:off x="201887" y="6385334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/>
              <a:t>BMJ 2016;353:i2016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6FB2D56-90F6-431B-8D24-183A3ACBDA3D}"/>
              </a:ext>
            </a:extLst>
          </p:cNvPr>
          <p:cNvSpPr txBox="1"/>
          <p:nvPr/>
        </p:nvSpPr>
        <p:spPr>
          <a:xfrm>
            <a:off x="609600" y="1596794"/>
            <a:ext cx="10540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Rahmenmodell zur Entwicklung von Entscheidungshilfen aus Leitlinien</a:t>
            </a:r>
          </a:p>
        </p:txBody>
      </p:sp>
    </p:spTree>
    <p:extLst>
      <p:ext uri="{BB962C8B-B14F-4D97-AF65-F5344CB8AC3E}">
        <p14:creationId xmlns:p14="http://schemas.microsoft.com/office/powerpoint/2010/main" val="1720289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Evidence to Decision (</a:t>
            </a:r>
            <a:r>
              <a:rPr lang="en-US" dirty="0" err="1"/>
              <a:t>EtD</a:t>
            </a:r>
            <a:r>
              <a:rPr lang="en-US" dirty="0"/>
              <a:t>) framework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447928" y="6381329"/>
            <a:ext cx="5112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(https://www.decide-https://www.decide-collaboration.eu/key-decide-tools).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648" y="1412620"/>
            <a:ext cx="9073008" cy="5543921"/>
          </a:xfrm>
          <a:prstGeom prst="rect">
            <a:avLst/>
          </a:prstGeom>
        </p:spPr>
      </p:pic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525323" y="33124"/>
            <a:ext cx="8229600" cy="4525963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7920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AB5C027-A2F1-4FAA-AEDB-28521614A1FF}"/>
              </a:ext>
            </a:extLst>
          </p:cNvPr>
          <p:cNvSpPr/>
          <p:nvPr/>
        </p:nvSpPr>
        <p:spPr>
          <a:xfrm>
            <a:off x="7712569" y="5981401"/>
            <a:ext cx="44294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0A7390"/>
                </a:solidFill>
              </a:rPr>
              <a:t>http://magicproject.org/</a:t>
            </a:r>
          </a:p>
        </p:txBody>
      </p:sp>
    </p:spTree>
    <p:extLst>
      <p:ext uri="{BB962C8B-B14F-4D97-AF65-F5344CB8AC3E}">
        <p14:creationId xmlns:p14="http://schemas.microsoft.com/office/powerpoint/2010/main" val="1480741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3A29A-9617-4206-9A4E-1102E064E3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MAGIC </a:t>
            </a:r>
            <a:r>
              <a:rPr lang="de-DE" dirty="0" err="1"/>
              <a:t>Ecosystyem</a:t>
            </a:r>
            <a:endParaRPr lang="de-DE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24E25A04-C90C-44A3-B3CE-56B6BED28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0A7390"/>
                </a:solidFill>
              </a:rPr>
              <a:t>http://magicproject.org/</a:t>
            </a:r>
          </a:p>
        </p:txBody>
      </p:sp>
    </p:spTree>
    <p:extLst>
      <p:ext uri="{BB962C8B-B14F-4D97-AF65-F5344CB8AC3E}">
        <p14:creationId xmlns:p14="http://schemas.microsoft.com/office/powerpoint/2010/main" val="2058731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9195C95-A0C0-4E3A-8920-7ADE30268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550" y="363794"/>
            <a:ext cx="8262893" cy="583802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96BC259-4FC8-4F7E-9343-FACE54107CCF}"/>
              </a:ext>
            </a:extLst>
          </p:cNvPr>
          <p:cNvSpPr/>
          <p:nvPr/>
        </p:nvSpPr>
        <p:spPr>
          <a:xfrm>
            <a:off x="198334" y="6417261"/>
            <a:ext cx="5418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http://magicproject.org/solutions/evidence-ecosystem/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E064C98-6E15-4FB6-9E38-1BEBAD94C19A}"/>
              </a:ext>
            </a:extLst>
          </p:cNvPr>
          <p:cNvSpPr/>
          <p:nvPr/>
        </p:nvSpPr>
        <p:spPr>
          <a:xfrm>
            <a:off x="7747569" y="6201818"/>
            <a:ext cx="44294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0A7390"/>
                </a:solidFill>
              </a:rPr>
              <a:t>http://magicproject.org/</a:t>
            </a:r>
          </a:p>
        </p:txBody>
      </p:sp>
    </p:spTree>
    <p:extLst>
      <p:ext uri="{BB962C8B-B14F-4D97-AF65-F5344CB8AC3E}">
        <p14:creationId xmlns:p14="http://schemas.microsoft.com/office/powerpoint/2010/main" val="30866267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3">
            <a:extLst>
              <a:ext uri="{FF2B5EF4-FFF2-40B4-BE49-F238E27FC236}">
                <a16:creationId xmlns:a16="http://schemas.microsoft.com/office/drawing/2014/main" id="{1F13FB59-AD79-45ED-9697-80A0B8245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936" y="192002"/>
            <a:ext cx="9417399" cy="666599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E064C98-6E15-4FB6-9E38-1BEBAD94C19A}"/>
              </a:ext>
            </a:extLst>
          </p:cNvPr>
          <p:cNvSpPr/>
          <p:nvPr/>
        </p:nvSpPr>
        <p:spPr>
          <a:xfrm>
            <a:off x="7747569" y="6201818"/>
            <a:ext cx="44294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0A7390"/>
                </a:solidFill>
              </a:rPr>
              <a:t>http://magicproject.org/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96BC259-4FC8-4F7E-9343-FACE54107CCF}"/>
              </a:ext>
            </a:extLst>
          </p:cNvPr>
          <p:cNvSpPr/>
          <p:nvPr/>
        </p:nvSpPr>
        <p:spPr>
          <a:xfrm>
            <a:off x="198334" y="6417261"/>
            <a:ext cx="5418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http://magicproject.org/solutions/evidence-ecosystem/</a:t>
            </a:r>
          </a:p>
        </p:txBody>
      </p:sp>
    </p:spTree>
    <p:extLst>
      <p:ext uri="{BB962C8B-B14F-4D97-AF65-F5344CB8AC3E}">
        <p14:creationId xmlns:p14="http://schemas.microsoft.com/office/powerpoint/2010/main" val="26322338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38AAE08-5E06-4E31-B04B-BFD73C568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3992" y="0"/>
            <a:ext cx="9344016" cy="660620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2158AE0-F707-4B7D-B2C6-04983A4153C9}"/>
              </a:ext>
            </a:extLst>
          </p:cNvPr>
          <p:cNvSpPr/>
          <p:nvPr/>
        </p:nvSpPr>
        <p:spPr>
          <a:xfrm>
            <a:off x="7747569" y="6201818"/>
            <a:ext cx="44294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0A7390"/>
                </a:solidFill>
              </a:rPr>
              <a:t>http://magicproject.org/</a:t>
            </a:r>
          </a:p>
        </p:txBody>
      </p:sp>
    </p:spTree>
    <p:extLst>
      <p:ext uri="{BB962C8B-B14F-4D97-AF65-F5344CB8AC3E}">
        <p14:creationId xmlns:p14="http://schemas.microsoft.com/office/powerpoint/2010/main" val="18374327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82DCDE4-787A-4609-AC63-B3D66B482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641" y="1043710"/>
            <a:ext cx="9136718" cy="513086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F04F4DA-3D19-471E-8C8D-C11958714279}"/>
              </a:ext>
            </a:extLst>
          </p:cNvPr>
          <p:cNvSpPr/>
          <p:nvPr/>
        </p:nvSpPr>
        <p:spPr>
          <a:xfrm>
            <a:off x="2373745" y="6347799"/>
            <a:ext cx="9421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https://www.awmf.org/awmf-online-das-portal-der-wissenschaftlichen-medizin/awmf-aktuell.html</a:t>
            </a:r>
          </a:p>
        </p:txBody>
      </p:sp>
    </p:spTree>
    <p:extLst>
      <p:ext uri="{BB962C8B-B14F-4D97-AF65-F5344CB8AC3E}">
        <p14:creationId xmlns:p14="http://schemas.microsoft.com/office/powerpoint/2010/main" val="42556438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Projekt: Implementierung „Leitlinie evidenzbasierte Gesundheitsinformation“ (IMLEGI)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09600" y="2526890"/>
            <a:ext cx="61912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Projektleitung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Prof. Dr. phil. Anke Steckelberg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Wissenschaftliche Mitarbeiterinnen: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phil. Julia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Lühnen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phil. Birte Berger-Höger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Projektlaufzeit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Juni 2018 bis Dezember 2020</a:t>
            </a:r>
          </a:p>
        </p:txBody>
      </p:sp>
      <p:pic>
        <p:nvPicPr>
          <p:cNvPr id="5" name="Grafi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691" y="4838699"/>
            <a:ext cx="2974109" cy="17006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1" y="5447909"/>
            <a:ext cx="4485894" cy="8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59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40DE14-33CD-4AC7-A877-449D6F49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Patient*innen wünschen:</a:t>
            </a:r>
            <a:br>
              <a:rPr lang="de-DE" b="1" dirty="0">
                <a:solidFill>
                  <a:srgbClr val="0070C0"/>
                </a:solidFill>
              </a:rPr>
            </a:br>
            <a:r>
              <a:rPr lang="de-DE" dirty="0">
                <a:solidFill>
                  <a:srgbClr val="0070C0"/>
                </a:solidFill>
              </a:rPr>
              <a:t>E</a:t>
            </a:r>
            <a:r>
              <a:rPr lang="de-DE" sz="3600" dirty="0">
                <a:solidFill>
                  <a:srgbClr val="0070C0"/>
                </a:solidFill>
              </a:rPr>
              <a:t>videnzbasierte Informierte Partizipative Entscheidungen (IPE)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6A757C-2976-4693-905B-8AAA93D6D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Evidenz aus zahlreichen Studien / Krebsinformationsdienst</a:t>
            </a:r>
          </a:p>
          <a:p>
            <a:r>
              <a:rPr lang="de-DE" dirty="0"/>
              <a:t>Brustkrebsaktivistinnen: 2006 Petition an den Deutschen Bundestag</a:t>
            </a:r>
          </a:p>
          <a:p>
            <a:r>
              <a:rPr lang="de-DE" dirty="0"/>
              <a:t>Arbeitskreis Frauengesundheit/AG Brustkrebs: 2015 offener Brief an den Bundesgesundheitsminister</a:t>
            </a:r>
            <a:br>
              <a:rPr lang="de-DE" dirty="0"/>
            </a:br>
            <a:endParaRPr lang="de-DE" dirty="0"/>
          </a:p>
          <a:p>
            <a:r>
              <a:rPr lang="de-DE" dirty="0"/>
              <a:t>S3-Leitlinie Mammakarzinom sieht ausdrücklich die Umsetzung der informierten partizipativen Entscheidungsfindung (IPE) vor</a:t>
            </a:r>
          </a:p>
          <a:p>
            <a:r>
              <a:rPr lang="de-DE" dirty="0"/>
              <a:t>IPE ist Kernelement der Evidenzbasierten Medizin</a:t>
            </a:r>
          </a:p>
        </p:txBody>
      </p:sp>
    </p:spTree>
    <p:extLst>
      <p:ext uri="{BB962C8B-B14F-4D97-AF65-F5344CB8AC3E}">
        <p14:creationId xmlns:p14="http://schemas.microsoft.com/office/powerpoint/2010/main" val="1916878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240C36-DCE5-44DB-AD01-9423AEDE2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31D3D8-2414-49C1-B232-6C2E9C0D4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983"/>
            <a:ext cx="10732655" cy="6037118"/>
          </a:xfrm>
          <a:prstGeom prst="rect">
            <a:avLst/>
          </a:prstGeom>
        </p:spPr>
      </p:pic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2BDAF6B-BB74-4BE5-B7B9-6C6633805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15248" y="1828801"/>
            <a:ext cx="9306407" cy="523485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602C184-97A4-427D-BB11-8452B5D5EF0B}"/>
              </a:ext>
            </a:extLst>
          </p:cNvPr>
          <p:cNvSpPr txBox="1"/>
          <p:nvPr/>
        </p:nvSpPr>
        <p:spPr>
          <a:xfrm>
            <a:off x="47327" y="6122740"/>
            <a:ext cx="2178637" cy="7078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4000" b="1" kern="0" dirty="0">
                <a:solidFill>
                  <a:prstClr val="white"/>
                </a:solidFill>
                <a:latin typeface="Calibri"/>
                <a:cs typeface="Arial" charset="0"/>
              </a:rPr>
              <a:t>Feb 2020</a:t>
            </a:r>
            <a:endParaRPr kumimoji="0" lang="de-DE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1709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>
            <a:extLst>
              <a:ext uri="{FF2B5EF4-FFF2-40B4-BE49-F238E27FC236}">
                <a16:creationId xmlns:a16="http://schemas.microsoft.com/office/drawing/2014/main" id="{62B0C1C6-4DF0-42E4-8E05-2983AC023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1025236"/>
            <a:ext cx="11462327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Univ.-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Prof.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Dr.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med. Ingrid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Mühlhauser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Universität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Hamburg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Fakultät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für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Mathematik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Informatik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Naturwissenschaften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(MIN),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Gesundheitswissenschaften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Martin-Luther-King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Platz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D-20146 Hamburg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Tel. 0049 40 42838 3988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Fax  0049 40 42838 3732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Ingrid_Muehlhauser@uni-hamburg.de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https://www.ncbi.nlm.nih.gov/pubmed/?term=M%C3%BChlhauser-I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http://www.gesundheit.uni-hamburg.de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https://www.chemie.uni-hamburg.de/institute/pha/arbeitsgruppen/muehlhauser/personen/mitarbeiter/muehlhauser-ingrid.html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57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Evidenzbasierte Medizin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13" y="1118731"/>
            <a:ext cx="6133249" cy="564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026174" y="2460806"/>
            <a:ext cx="2353529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prstClr val="black"/>
                </a:solidFill>
                <a:latin typeface="Arial" charset="0"/>
                <a:cs typeface="Arial" charset="0"/>
              </a:rPr>
              <a:t>Klinische Expertise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816080" y="4581128"/>
            <a:ext cx="2264104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prstClr val="black"/>
                </a:solidFill>
                <a:latin typeface="Arial" charset="0"/>
                <a:cs typeface="Arial" charset="0"/>
              </a:rPr>
              <a:t>Wissenschaftliche</a:t>
            </a:r>
            <a:br>
              <a:rPr lang="de-DE" sz="2000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de-DE" sz="2000" dirty="0">
                <a:solidFill>
                  <a:prstClr val="black"/>
                </a:solidFill>
                <a:latin typeface="Arial" charset="0"/>
                <a:cs typeface="Arial" charset="0"/>
              </a:rPr>
              <a:t>Beweislage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575720" y="4823521"/>
            <a:ext cx="216024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prstClr val="black"/>
                </a:solidFill>
                <a:latin typeface="Arial" charset="0"/>
                <a:cs typeface="Arial" charset="0"/>
              </a:rPr>
              <a:t>Patientenwerte</a:t>
            </a:r>
            <a:br>
              <a:rPr lang="de-DE" sz="2000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de-DE" sz="2000" dirty="0">
                <a:solidFill>
                  <a:prstClr val="black"/>
                </a:solidFill>
                <a:latin typeface="Arial" charset="0"/>
                <a:cs typeface="Arial" charset="0"/>
              </a:rPr>
              <a:t>-Präferenzen</a:t>
            </a:r>
          </a:p>
        </p:txBody>
      </p:sp>
    </p:spTree>
    <p:extLst>
      <p:ext uri="{BB962C8B-B14F-4D97-AF65-F5344CB8AC3E}">
        <p14:creationId xmlns:p14="http://schemas.microsoft.com/office/powerpoint/2010/main" val="2154167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>
                <a:solidFill>
                  <a:srgbClr val="0070C0"/>
                </a:solidFill>
              </a:rPr>
              <a:t>Klinische Expertise</a:t>
            </a:r>
            <a:endParaRPr lang="en-GB" altLang="de-DE" b="1" dirty="0">
              <a:solidFill>
                <a:srgbClr val="0070C0"/>
              </a:solidFill>
            </a:endParaRPr>
          </a:p>
        </p:txBody>
      </p:sp>
      <p:sp>
        <p:nvSpPr>
          <p:cNvPr id="9113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de-DE" sz="3200" i="1" dirty="0"/>
              <a:t>“Clinical expertise is the ability to integrate research evidence and patients‘ circumstances and preferences to help patients arrive at optimal decisions.”</a:t>
            </a:r>
          </a:p>
          <a:p>
            <a:endParaRPr lang="en-GB" altLang="de-DE" dirty="0"/>
          </a:p>
        </p:txBody>
      </p:sp>
      <p:sp>
        <p:nvSpPr>
          <p:cNvPr id="91139" name="Rechteck 4"/>
          <p:cNvSpPr>
            <a:spLocks noChangeArrowheads="1"/>
          </p:cNvSpPr>
          <p:nvPr/>
        </p:nvSpPr>
        <p:spPr bwMode="auto">
          <a:xfrm>
            <a:off x="8450739" y="6126165"/>
            <a:ext cx="3491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0" tIns="45692" rIns="91380" bIns="4569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3832" fontAlgn="base">
              <a:spcBef>
                <a:spcPct val="0"/>
              </a:spcBef>
              <a:spcAft>
                <a:spcPct val="0"/>
              </a:spcAft>
            </a:pPr>
            <a:r>
              <a:rPr lang="nb-NO" altLang="de-DE" sz="2400" dirty="0">
                <a:solidFill>
                  <a:prstClr val="black"/>
                </a:solidFill>
              </a:rPr>
              <a:t>Guyatt G et al. BMJ 2004</a:t>
            </a:r>
          </a:p>
        </p:txBody>
      </p:sp>
    </p:spTree>
    <p:extLst>
      <p:ext uri="{BB962C8B-B14F-4D97-AF65-F5344CB8AC3E}">
        <p14:creationId xmlns:p14="http://schemas.microsoft.com/office/powerpoint/2010/main" val="1425093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sz="3200" b="1" dirty="0">
                <a:solidFill>
                  <a:srgbClr val="0070C0"/>
                </a:solidFill>
              </a:rPr>
            </a:br>
            <a:r>
              <a:rPr lang="de-DE" sz="3600" b="1" dirty="0">
                <a:solidFill>
                  <a:srgbClr val="0070C0"/>
                </a:solidFill>
                <a:latin typeface="+mn-lt"/>
              </a:rPr>
              <a:t>Klinische Expertise</a:t>
            </a:r>
            <a:br>
              <a:rPr lang="de-DE" b="1" dirty="0"/>
            </a:br>
            <a:r>
              <a:rPr lang="de-DE" b="1" dirty="0"/>
              <a:t>Perspektive der Evidenzbasierten Medizin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A38BC2F-F44F-4B14-8249-B6A4727270C5}"/>
              </a:ext>
            </a:extLst>
          </p:cNvPr>
          <p:cNvSpPr/>
          <p:nvPr/>
        </p:nvSpPr>
        <p:spPr>
          <a:xfrm>
            <a:off x="2484582" y="6311900"/>
            <a:ext cx="9587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Mühlhauser I, Meyer G. Evidenzbasierte Medizin: Klarstellung und Perspektiven. </a:t>
            </a:r>
            <a:r>
              <a:rPr lang="de-DE" dirty="0" err="1"/>
              <a:t>Dtsch</a:t>
            </a:r>
            <a:r>
              <a:rPr lang="de-DE" dirty="0"/>
              <a:t> </a:t>
            </a:r>
            <a:r>
              <a:rPr lang="de-DE" dirty="0" err="1"/>
              <a:t>Arztebl</a:t>
            </a:r>
            <a:r>
              <a:rPr lang="de-DE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280760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sz="3200" b="1" dirty="0">
                <a:solidFill>
                  <a:srgbClr val="0070C0"/>
                </a:solidFill>
              </a:rPr>
            </a:br>
            <a:r>
              <a:rPr lang="de-DE" sz="3600" b="1" dirty="0">
                <a:solidFill>
                  <a:srgbClr val="0070C0"/>
                </a:solidFill>
                <a:latin typeface="+mn-lt"/>
              </a:rPr>
              <a:t>Klinische Expertise</a:t>
            </a:r>
            <a:br>
              <a:rPr lang="de-DE" b="1" dirty="0"/>
            </a:br>
            <a:r>
              <a:rPr lang="de-DE" b="1" dirty="0"/>
              <a:t>Perspektive der Evidenzbasierten Medizin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Korrekte Diagnose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A38BC2F-F44F-4B14-8249-B6A4727270C5}"/>
              </a:ext>
            </a:extLst>
          </p:cNvPr>
          <p:cNvSpPr/>
          <p:nvPr/>
        </p:nvSpPr>
        <p:spPr>
          <a:xfrm>
            <a:off x="2484582" y="6311900"/>
            <a:ext cx="9587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Mühlhauser I, Meyer G. Evidenzbasierte Medizin: Klarstellung und Perspektiven. </a:t>
            </a:r>
            <a:r>
              <a:rPr lang="de-DE" dirty="0" err="1"/>
              <a:t>Dtsch</a:t>
            </a:r>
            <a:r>
              <a:rPr lang="de-DE" dirty="0"/>
              <a:t> </a:t>
            </a:r>
            <a:r>
              <a:rPr lang="de-DE" dirty="0" err="1"/>
              <a:t>Arztebl</a:t>
            </a:r>
            <a:r>
              <a:rPr lang="de-DE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497368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Larissa-Design">
  <a:themeElements>
    <a:clrScheme name="Lysithea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08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Larissa-Design">
  <a:themeElements>
    <a:clrScheme name="Lysithea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Larissa-Design">
  <a:themeElements>
    <a:clrScheme name="Lysithea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sign1">
  <a:themeElements>
    <a:clrScheme name="IMLEGI">
      <a:dk1>
        <a:sysClr val="windowText" lastClr="000000"/>
      </a:dk1>
      <a:lt1>
        <a:sysClr val="window" lastClr="FFFFFF"/>
      </a:lt1>
      <a:dk2>
        <a:srgbClr val="007F77"/>
      </a:dk2>
      <a:lt2>
        <a:srgbClr val="EEECE1"/>
      </a:lt2>
      <a:accent1>
        <a:srgbClr val="00A6EA"/>
      </a:accent1>
      <a:accent2>
        <a:srgbClr val="E92284"/>
      </a:accent2>
      <a:accent3>
        <a:srgbClr val="98C640"/>
      </a:accent3>
      <a:accent4>
        <a:srgbClr val="EC8B2E"/>
      </a:accent4>
      <a:accent5>
        <a:srgbClr val="00D0C1"/>
      </a:accent5>
      <a:accent6>
        <a:srgbClr val="006086"/>
      </a:accent6>
      <a:hlink>
        <a:srgbClr val="00007F"/>
      </a:hlink>
      <a:folHlink>
        <a:srgbClr val="6565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sign1" id="{CD258B15-C99F-4D02-AC2E-B100D4BC187D}" vid="{28BFC8AC-1411-48E1-B1F7-E187D2C83DA3}"/>
    </a:ext>
  </a:extLst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1468</Words>
  <Application>Microsoft Office PowerPoint</Application>
  <PresentationFormat>Breitbild</PresentationFormat>
  <Paragraphs>209</Paragraphs>
  <Slides>51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8</vt:i4>
      </vt:variant>
      <vt:variant>
        <vt:lpstr>Folientitel</vt:lpstr>
      </vt:variant>
      <vt:variant>
        <vt:i4>51</vt:i4>
      </vt:variant>
    </vt:vector>
  </HeadingPairs>
  <TitlesOfParts>
    <vt:vector size="73" baseType="lpstr">
      <vt:lpstr>MS PGothic</vt:lpstr>
      <vt:lpstr>Arial</vt:lpstr>
      <vt:lpstr>Calibri</vt:lpstr>
      <vt:lpstr>Calibri Light</vt:lpstr>
      <vt:lpstr>Calibri Normal</vt:lpstr>
      <vt:lpstr>Cambria</vt:lpstr>
      <vt:lpstr>Corporate A</vt:lpstr>
      <vt:lpstr>Lucida Grande</vt:lpstr>
      <vt:lpstr>The Sans</vt:lpstr>
      <vt:lpstr>TheSans UHH Bold</vt:lpstr>
      <vt:lpstr>TheSans UHH Bold Caps</vt:lpstr>
      <vt:lpstr>TheSans UHH Regular</vt:lpstr>
      <vt:lpstr>TheSans UHH SemiLight Caps</vt:lpstr>
      <vt:lpstr>Wingdings</vt:lpstr>
      <vt:lpstr>Office</vt:lpstr>
      <vt:lpstr>5_Larissa-Design</vt:lpstr>
      <vt:lpstr>4_Office-Design</vt:lpstr>
      <vt:lpstr>4_Larissa-Design</vt:lpstr>
      <vt:lpstr>2_Larissa</vt:lpstr>
      <vt:lpstr>10_Larissa-Design</vt:lpstr>
      <vt:lpstr>7_Larissa-Design</vt:lpstr>
      <vt:lpstr>Design1</vt:lpstr>
      <vt:lpstr>Onkologische Leitlinien aus Arzt* und Patient*innensicht: Was fehlt?</vt:lpstr>
      <vt:lpstr> Ingrid Mühlhauser Nicht-Finanzielle Beziehungen u. Aktivitäten</vt:lpstr>
      <vt:lpstr>Methodik</vt:lpstr>
      <vt:lpstr>Patient*innen wünschen: Evidenzbasierte Informierte Partizipative Entscheidungen (IPE)</vt:lpstr>
      <vt:lpstr>Patient*innen wünschen: Evidenzbasierte Informierte Partizipative Entscheidungen (IPE)</vt:lpstr>
      <vt:lpstr>  Evidenzbasierte Medizin</vt:lpstr>
      <vt:lpstr>Klinische Expertise</vt:lpstr>
      <vt:lpstr> Klinische Expertise Perspektive der Evidenzbasierten Medizin</vt:lpstr>
      <vt:lpstr> Klinische Expertise Perspektive der Evidenzbasierten Medizin</vt:lpstr>
      <vt:lpstr> Klinische Expertise Perspektive der Evidenzbasierten Medizin</vt:lpstr>
      <vt:lpstr> Klinische Expertise Perspektive der Evidenzbasierten Medizin</vt:lpstr>
      <vt:lpstr> Klinische Expertise Perspektive der Evidenzbasierten Medizin</vt:lpstr>
      <vt:lpstr> Klinische Expertise Perspektive der Evidenzbasierten Medizin</vt:lpstr>
      <vt:lpstr> Klinische Expertise Perspektive der Evidenzbasierten Medizin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Gesundheitsinformationen</vt:lpstr>
      <vt:lpstr>Information zu Therapiemöglichkeiten</vt:lpstr>
      <vt:lpstr>PowerPoint-Präsentation</vt:lpstr>
      <vt:lpstr>PowerPoint-Präsentation</vt:lpstr>
      <vt:lpstr>PowerPoint-Präsentation</vt:lpstr>
      <vt:lpstr>PowerPoint-Präsentation</vt:lpstr>
      <vt:lpstr>Evidenzbasierte Informierte Partizipative Entscheidungen (IPE) nicht implementiert</vt:lpstr>
      <vt:lpstr>PowerPoint-Präsentation</vt:lpstr>
      <vt:lpstr>Forderung: Entscheidungshilfen S4-Leitlinien</vt:lpstr>
      <vt:lpstr>Entscheidungshilfen zu Leitlinien („S4“) </vt:lpstr>
      <vt:lpstr>AG S4 Leitlinien</vt:lpstr>
      <vt:lpstr>Was fehlt in S3-Leitlinien: Patient*innenorientierung</vt:lpstr>
      <vt:lpstr>Was fehlt in S3-Leitlinien</vt:lpstr>
      <vt:lpstr>Was fehlt in S3-Leitlinien</vt:lpstr>
      <vt:lpstr>Was fehlt in S3-Leitlinien</vt:lpstr>
      <vt:lpstr>Was fehlt in S3-Leitlinien</vt:lpstr>
      <vt:lpstr>Was fehlt in S3-Leitlinien</vt:lpstr>
      <vt:lpstr>Was fehlt in S3-Leitlinien</vt:lpstr>
      <vt:lpstr>Was fehlt noch?</vt:lpstr>
      <vt:lpstr>Zukunft - Wissensmanagement</vt:lpstr>
      <vt:lpstr>Evidence to Decision (EtD) framework </vt:lpstr>
      <vt:lpstr>Evidence to Decision (EtD) framework</vt:lpstr>
      <vt:lpstr>PowerPoint-Präsentation</vt:lpstr>
      <vt:lpstr>MAGIC Ecosystyem</vt:lpstr>
      <vt:lpstr>PowerPoint-Präsentation</vt:lpstr>
      <vt:lpstr>PowerPoint-Präsentation</vt:lpstr>
      <vt:lpstr>PowerPoint-Präsentation</vt:lpstr>
      <vt:lpstr>PowerPoint-Präsentation</vt:lpstr>
      <vt:lpstr>Projekt: Implementierung „Leitlinie evidenzbasierte Gesundheitsinformation“ (IMLEGI)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Ingrid Mühlhauser</dc:creator>
  <cp:lastModifiedBy>Ingrid Mühlhauser</cp:lastModifiedBy>
  <cp:revision>199</cp:revision>
  <dcterms:created xsi:type="dcterms:W3CDTF">2020-02-02T10:36:40Z</dcterms:created>
  <dcterms:modified xsi:type="dcterms:W3CDTF">2020-02-20T06:58:03Z</dcterms:modified>
</cp:coreProperties>
</file>